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58"/>
  </p:notesMasterIdLst>
  <p:sldIdLst>
    <p:sldId id="257" r:id="rId2"/>
    <p:sldId id="259" r:id="rId3"/>
    <p:sldId id="337" r:id="rId4"/>
    <p:sldId id="339" r:id="rId5"/>
    <p:sldId id="344" r:id="rId6"/>
    <p:sldId id="372" r:id="rId7"/>
    <p:sldId id="373" r:id="rId8"/>
    <p:sldId id="374" r:id="rId9"/>
    <p:sldId id="375" r:id="rId10"/>
    <p:sldId id="376" r:id="rId11"/>
    <p:sldId id="377" r:id="rId12"/>
    <p:sldId id="378" r:id="rId13"/>
    <p:sldId id="379" r:id="rId14"/>
    <p:sldId id="380" r:id="rId15"/>
    <p:sldId id="381" r:id="rId16"/>
    <p:sldId id="384" r:id="rId17"/>
    <p:sldId id="385" r:id="rId18"/>
    <p:sldId id="387" r:id="rId19"/>
    <p:sldId id="386" r:id="rId20"/>
    <p:sldId id="388" r:id="rId21"/>
    <p:sldId id="389" r:id="rId22"/>
    <p:sldId id="390" r:id="rId23"/>
    <p:sldId id="391" r:id="rId24"/>
    <p:sldId id="392" r:id="rId25"/>
    <p:sldId id="393" r:id="rId26"/>
    <p:sldId id="394" r:id="rId27"/>
    <p:sldId id="395" r:id="rId28"/>
    <p:sldId id="396" r:id="rId29"/>
    <p:sldId id="397" r:id="rId30"/>
    <p:sldId id="398" r:id="rId31"/>
    <p:sldId id="399" r:id="rId32"/>
    <p:sldId id="400" r:id="rId33"/>
    <p:sldId id="401" r:id="rId34"/>
    <p:sldId id="402" r:id="rId35"/>
    <p:sldId id="405" r:id="rId36"/>
    <p:sldId id="403" r:id="rId37"/>
    <p:sldId id="406" r:id="rId38"/>
    <p:sldId id="404" r:id="rId39"/>
    <p:sldId id="407" r:id="rId40"/>
    <p:sldId id="410" r:id="rId41"/>
    <p:sldId id="408" r:id="rId42"/>
    <p:sldId id="409" r:id="rId43"/>
    <p:sldId id="411" r:id="rId44"/>
    <p:sldId id="412" r:id="rId45"/>
    <p:sldId id="413" r:id="rId46"/>
    <p:sldId id="414" r:id="rId47"/>
    <p:sldId id="415" r:id="rId48"/>
    <p:sldId id="416" r:id="rId49"/>
    <p:sldId id="417" r:id="rId50"/>
    <p:sldId id="418" r:id="rId51"/>
    <p:sldId id="419" r:id="rId52"/>
    <p:sldId id="420" r:id="rId53"/>
    <p:sldId id="421" r:id="rId54"/>
    <p:sldId id="422" r:id="rId55"/>
    <p:sldId id="368" r:id="rId56"/>
    <p:sldId id="371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nan Hindy" initials="HH" lastIdx="1" clrIdx="0">
    <p:extLst>
      <p:ext uri="{19B8F6BF-5375-455C-9EA6-DF929625EA0E}">
        <p15:presenceInfo xmlns:p15="http://schemas.microsoft.com/office/powerpoint/2012/main" userId="Hanan Hind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9201" autoAdjust="0"/>
  </p:normalViewPr>
  <p:slideViewPr>
    <p:cSldViewPr snapToGrid="0">
      <p:cViewPr varScale="1">
        <p:scale>
          <a:sx n="86" d="100"/>
          <a:sy n="86" d="100"/>
        </p:scale>
        <p:origin x="14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commentAuthors" Target="commentAuthors.xml"/></Relationships>
</file>

<file path=ppt/media/image1.jpeg>
</file>

<file path=ppt/media/image10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6B8D1-0668-4BAA-918C-4878E12FBC9A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42A59C-F8F5-40C1-9657-7A87D4A7A6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219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4574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852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 the largest value in the left subtree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451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6968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5298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688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160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9551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553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9603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71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918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677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29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066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723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83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09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2A59C-F8F5-40C1-9657-7A87D4A7A6A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800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EF232-34BD-462D-BB3C-DFBA4F667E25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0715-F106-4AA6-9893-FC54314BF4F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F4B3-3A46-4629-B68C-351A3CA709D6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5480-65BA-46CF-BC89-7023321641F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2E2C3-E8FF-4CDC-9228-60CFEEA6C04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A6983-3867-4DF9-B00E-572A2A0D4D95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CE3F1-5511-4376-B6FB-054AC258962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329C-8431-48CD-BB3B-8CE42EB83D7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EAEE0-F422-4B65-94F4-0A3E72CF8A1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BFB82ADB-7693-484B-B234-445F0F26070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243CB32-37FD-43AD-88E0-B09DC111CD1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8768451B-DBB1-4B54-89DA-E2AB8289A009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Data Structures</a:t>
            </a:r>
            <a:br>
              <a:rPr lang="en-US" sz="6000" dirty="0"/>
            </a:br>
            <a:br>
              <a:rPr lang="en-US" sz="6000" dirty="0"/>
            </a:br>
            <a:r>
              <a:rPr lang="en-US" sz="6000" dirty="0"/>
              <a:t>Binary Search Trees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4" y="4498925"/>
            <a:ext cx="6269347" cy="2359071"/>
          </a:xfrm>
        </p:spPr>
        <p:txBody>
          <a:bodyPr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Dr. Wedad Hussein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Information Systems Department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wedad.hussein@cis.asu.edu.eg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Dr. Hanan Hindy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Computer Science Department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hanan.hindy@cis.asu.edu.eg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3E3029-A96E-46D7-96AC-D5D2B8EC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D6C2C-0441-4C75-A2CB-0F7C8D04B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4B47B-10B7-49CE-9667-28FB748D0F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64155" y="378916"/>
            <a:ext cx="10058400" cy="1449387"/>
          </a:xfrm>
        </p:spPr>
        <p:txBody>
          <a:bodyPr/>
          <a:lstStyle/>
          <a:p>
            <a:r>
              <a:rPr lang="en-US" dirty="0"/>
              <a:t>Find Parent Example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E8DFC-5355-417B-8487-637FEE2351CA}"/>
              </a:ext>
            </a:extLst>
          </p:cNvPr>
          <p:cNvSpPr txBox="1"/>
          <p:nvPr/>
        </p:nvSpPr>
        <p:spPr>
          <a:xfrm>
            <a:off x="1206190" y="2108915"/>
            <a:ext cx="20574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b="1" dirty="0" err="1">
                <a:solidFill>
                  <a:srgbClr val="C00000"/>
                </a:solidFill>
              </a:rPr>
              <a:t>FindParent</a:t>
            </a:r>
            <a:r>
              <a:rPr lang="en-US" sz="2000" b="1" dirty="0">
                <a:solidFill>
                  <a:srgbClr val="C00000"/>
                </a:solidFill>
              </a:rPr>
              <a:t>(46)</a:t>
            </a:r>
            <a:endParaRPr lang="ar-EG" b="1" dirty="0">
              <a:solidFill>
                <a:srgbClr val="C0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1256778-6977-4F9A-8A1B-3BFFFC8F1887}"/>
              </a:ext>
            </a:extLst>
          </p:cNvPr>
          <p:cNvSpPr/>
          <p:nvPr/>
        </p:nvSpPr>
        <p:spPr bwMode="auto">
          <a:xfrm>
            <a:off x="8158976" y="15184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7CE1011-A5F7-47D0-89D2-268460A40DBD}"/>
              </a:ext>
            </a:extLst>
          </p:cNvPr>
          <p:cNvSpPr/>
          <p:nvPr/>
        </p:nvSpPr>
        <p:spPr bwMode="auto">
          <a:xfrm>
            <a:off x="6330176" y="2509025"/>
            <a:ext cx="609600" cy="609600"/>
          </a:xfrm>
          <a:prstGeom prst="ellipse">
            <a:avLst/>
          </a:prstGeom>
          <a:solidFill>
            <a:srgbClr val="6EA0B0">
              <a:lumMod val="60000"/>
              <a:lumOff val="40000"/>
            </a:srgb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4BA73E5-26C8-4367-AC84-65F3D22D0ACB}"/>
              </a:ext>
            </a:extLst>
          </p:cNvPr>
          <p:cNvSpPr/>
          <p:nvPr/>
        </p:nvSpPr>
        <p:spPr bwMode="auto">
          <a:xfrm>
            <a:off x="10825976" y="25090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8ADAB52-2C93-49F5-A82D-1243E3FC7D41}"/>
              </a:ext>
            </a:extLst>
          </p:cNvPr>
          <p:cNvSpPr/>
          <p:nvPr/>
        </p:nvSpPr>
        <p:spPr bwMode="auto">
          <a:xfrm>
            <a:off x="5339576" y="35758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2ED895-EEEB-430D-96F1-2417976F54DE}"/>
              </a:ext>
            </a:extLst>
          </p:cNvPr>
          <p:cNvSpPr/>
          <p:nvPr/>
        </p:nvSpPr>
        <p:spPr bwMode="auto">
          <a:xfrm>
            <a:off x="7320776" y="35758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71A014D-29D1-4D8C-AF6B-B39F4A75D398}"/>
              </a:ext>
            </a:extLst>
          </p:cNvPr>
          <p:cNvSpPr/>
          <p:nvPr/>
        </p:nvSpPr>
        <p:spPr bwMode="auto">
          <a:xfrm>
            <a:off x="10216376" y="35758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96E2623-54E2-407E-9FE2-6150F94803F7}"/>
              </a:ext>
            </a:extLst>
          </p:cNvPr>
          <p:cNvSpPr/>
          <p:nvPr/>
        </p:nvSpPr>
        <p:spPr bwMode="auto">
          <a:xfrm>
            <a:off x="10978376" y="45664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30BC38B-6A98-448F-812C-EBB456E46995}"/>
              </a:ext>
            </a:extLst>
          </p:cNvPr>
          <p:cNvSpPr/>
          <p:nvPr/>
        </p:nvSpPr>
        <p:spPr bwMode="auto">
          <a:xfrm>
            <a:off x="9454376" y="45664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7A6E669-1166-4401-A782-03FF1B948C2E}"/>
              </a:ext>
            </a:extLst>
          </p:cNvPr>
          <p:cNvSpPr/>
          <p:nvPr/>
        </p:nvSpPr>
        <p:spPr bwMode="auto">
          <a:xfrm>
            <a:off x="10063976" y="55570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DE9E443-FC25-4356-AC92-BCADE901BC9A}"/>
              </a:ext>
            </a:extLst>
          </p:cNvPr>
          <p:cNvSpPr/>
          <p:nvPr/>
        </p:nvSpPr>
        <p:spPr bwMode="auto">
          <a:xfrm>
            <a:off x="7930376" y="45664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0E96861-D09D-426D-8801-4C152AD94F34}"/>
              </a:ext>
            </a:extLst>
          </p:cNvPr>
          <p:cNvSpPr/>
          <p:nvPr/>
        </p:nvSpPr>
        <p:spPr bwMode="auto">
          <a:xfrm>
            <a:off x="6863576" y="45664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81D5277-B233-4D40-94C8-B9D8E768FDB9}"/>
              </a:ext>
            </a:extLst>
          </p:cNvPr>
          <p:cNvSpPr/>
          <p:nvPr/>
        </p:nvSpPr>
        <p:spPr bwMode="auto">
          <a:xfrm>
            <a:off x="5872976" y="45664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E6489A-D814-4469-A766-A29865ED9A6D}"/>
              </a:ext>
            </a:extLst>
          </p:cNvPr>
          <p:cNvCxnSpPr>
            <a:stCxn id="6" idx="3"/>
            <a:endCxn id="7" idx="7"/>
          </p:cNvCxnSpPr>
          <p:nvPr/>
        </p:nvCxnSpPr>
        <p:spPr bwMode="auto">
          <a:xfrm rot="5400000">
            <a:off x="7269602" y="1619651"/>
            <a:ext cx="559548" cy="1397748"/>
          </a:xfrm>
          <a:prstGeom prst="straightConnector1">
            <a:avLst/>
          </a:prstGeom>
          <a:solidFill>
            <a:srgbClr val="6EA0B0"/>
          </a:solidFill>
          <a:ln w="1905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6B55936-230F-407D-8922-CA151C7634E5}"/>
              </a:ext>
            </a:extLst>
          </p:cNvPr>
          <p:cNvCxnSpPr>
            <a:stCxn id="6" idx="5"/>
            <a:endCxn id="8" idx="1"/>
          </p:cNvCxnSpPr>
          <p:nvPr/>
        </p:nvCxnSpPr>
        <p:spPr bwMode="auto">
          <a:xfrm rot="16200000" flipH="1">
            <a:off x="9517502" y="1200551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2882202-609D-404C-889D-095078C67F75}"/>
              </a:ext>
            </a:extLst>
          </p:cNvPr>
          <p:cNvCxnSpPr>
            <a:stCxn id="7" idx="3"/>
            <a:endCxn id="9" idx="0"/>
          </p:cNvCxnSpPr>
          <p:nvPr/>
        </p:nvCxnSpPr>
        <p:spPr bwMode="auto">
          <a:xfrm rot="5400000">
            <a:off x="5758676" y="2915051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D18C11F-084E-4640-86B4-B15CBB28519D}"/>
              </a:ext>
            </a:extLst>
          </p:cNvPr>
          <p:cNvCxnSpPr>
            <a:stCxn id="7" idx="5"/>
            <a:endCxn id="10" idx="1"/>
          </p:cNvCxnSpPr>
          <p:nvPr/>
        </p:nvCxnSpPr>
        <p:spPr bwMode="auto">
          <a:xfrm rot="16200000" flipH="1">
            <a:off x="6812402" y="3067451"/>
            <a:ext cx="635748" cy="559548"/>
          </a:xfrm>
          <a:prstGeom prst="straightConnector1">
            <a:avLst/>
          </a:prstGeom>
          <a:solidFill>
            <a:srgbClr val="6EA0B0"/>
          </a:solidFill>
          <a:ln w="3810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88587B3-4F62-4F31-A157-FD02F2BD1BE8}"/>
              </a:ext>
            </a:extLst>
          </p:cNvPr>
          <p:cNvCxnSpPr>
            <a:stCxn id="8" idx="3"/>
            <a:endCxn id="11" idx="0"/>
          </p:cNvCxnSpPr>
          <p:nvPr/>
        </p:nvCxnSpPr>
        <p:spPr bwMode="auto">
          <a:xfrm rot="5400000">
            <a:off x="10444976" y="3105551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F12D1CC-A2CC-4224-B500-04279838A368}"/>
              </a:ext>
            </a:extLst>
          </p:cNvPr>
          <p:cNvCxnSpPr>
            <a:stCxn id="10" idx="5"/>
            <a:endCxn id="15" idx="0"/>
          </p:cNvCxnSpPr>
          <p:nvPr/>
        </p:nvCxnSpPr>
        <p:spPr bwMode="auto">
          <a:xfrm rot="16200000" flipH="1">
            <a:off x="7803002" y="4134251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0EDFFF8-D036-4392-8F26-5764EFEA27AC}"/>
              </a:ext>
            </a:extLst>
          </p:cNvPr>
          <p:cNvCxnSpPr>
            <a:stCxn id="10" idx="3"/>
            <a:endCxn id="16" idx="0"/>
          </p:cNvCxnSpPr>
          <p:nvPr/>
        </p:nvCxnSpPr>
        <p:spPr bwMode="auto">
          <a:xfrm rot="5400000">
            <a:off x="7054076" y="4210451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8C10818-95A5-4BE1-BB5C-C226E5CB500F}"/>
              </a:ext>
            </a:extLst>
          </p:cNvPr>
          <p:cNvCxnSpPr>
            <a:stCxn id="9" idx="5"/>
            <a:endCxn id="17" idx="0"/>
          </p:cNvCxnSpPr>
          <p:nvPr/>
        </p:nvCxnSpPr>
        <p:spPr bwMode="auto">
          <a:xfrm rot="16200000" flipH="1">
            <a:off x="5783702" y="4172351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D60A304-8F5E-448B-9174-79828E943073}"/>
              </a:ext>
            </a:extLst>
          </p:cNvPr>
          <p:cNvCxnSpPr>
            <a:stCxn id="11" idx="3"/>
            <a:endCxn id="13" idx="0"/>
          </p:cNvCxnSpPr>
          <p:nvPr/>
        </p:nvCxnSpPr>
        <p:spPr bwMode="auto">
          <a:xfrm rot="5400000">
            <a:off x="9797276" y="4058051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0E0DD4C-DADD-4DA8-BC8A-925B8D2B0733}"/>
              </a:ext>
            </a:extLst>
          </p:cNvPr>
          <p:cNvCxnSpPr>
            <a:stCxn id="11" idx="5"/>
            <a:endCxn id="12" idx="0"/>
          </p:cNvCxnSpPr>
          <p:nvPr/>
        </p:nvCxnSpPr>
        <p:spPr bwMode="auto">
          <a:xfrm rot="16200000" flipH="1">
            <a:off x="10774802" y="4058051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02E2FB2-1EA1-4B8A-BA71-2740A0039834}"/>
              </a:ext>
            </a:extLst>
          </p:cNvPr>
          <p:cNvCxnSpPr>
            <a:stCxn id="13" idx="5"/>
            <a:endCxn id="14" idx="0"/>
          </p:cNvCxnSpPr>
          <p:nvPr/>
        </p:nvCxnSpPr>
        <p:spPr bwMode="auto">
          <a:xfrm rot="16200000" flipH="1">
            <a:off x="9936602" y="5124851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29" name="Left Arrow 97">
            <a:extLst>
              <a:ext uri="{FF2B5EF4-FFF2-40B4-BE49-F238E27FC236}">
                <a16:creationId xmlns:a16="http://schemas.microsoft.com/office/drawing/2014/main" id="{76E5A318-FB08-4BA5-BEC7-BA70F6C906A7}"/>
              </a:ext>
            </a:extLst>
          </p:cNvPr>
          <p:cNvSpPr/>
          <p:nvPr/>
        </p:nvSpPr>
        <p:spPr bwMode="auto">
          <a:xfrm>
            <a:off x="8006576" y="3662205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BC604E-EC85-4C86-86DC-DE1D0310F1C0}"/>
              </a:ext>
            </a:extLst>
          </p:cNvPr>
          <p:cNvSpPr txBox="1"/>
          <p:nvPr/>
        </p:nvSpPr>
        <p:spPr>
          <a:xfrm>
            <a:off x="8616176" y="3509805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Left Arrow 99">
            <a:extLst>
              <a:ext uri="{FF2B5EF4-FFF2-40B4-BE49-F238E27FC236}">
                <a16:creationId xmlns:a16="http://schemas.microsoft.com/office/drawing/2014/main" id="{1B812AEC-6B78-4DE4-8253-673B4B3146C0}"/>
              </a:ext>
            </a:extLst>
          </p:cNvPr>
          <p:cNvSpPr/>
          <p:nvPr/>
        </p:nvSpPr>
        <p:spPr bwMode="auto">
          <a:xfrm>
            <a:off x="7015976" y="2671605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2E05918-177B-4CFA-8D6A-B460EE52ACDB}"/>
              </a:ext>
            </a:extLst>
          </p:cNvPr>
          <p:cNvSpPr txBox="1"/>
          <p:nvPr/>
        </p:nvSpPr>
        <p:spPr>
          <a:xfrm>
            <a:off x="7625576" y="2519205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8E333A1-2854-4216-8FF2-F6DAE42E4B90}"/>
              </a:ext>
            </a:extLst>
          </p:cNvPr>
          <p:cNvSpPr txBox="1"/>
          <p:nvPr/>
        </p:nvSpPr>
        <p:spPr>
          <a:xfrm>
            <a:off x="5644376" y="2661425"/>
            <a:ext cx="7620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75000"/>
                  </a:srgbClr>
                </a:solidFill>
                <a:effectLst/>
                <a:uLnTx/>
                <a:uFillTx/>
              </a:rPr>
              <a:t>&lt;46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75000"/>
                </a:srgb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97379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D6C2C-0441-4C75-A2CB-0F7C8D04B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4B47B-10B7-49CE-9667-28FB748D0F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64155" y="378916"/>
            <a:ext cx="10058400" cy="1449387"/>
          </a:xfrm>
        </p:spPr>
        <p:txBody>
          <a:bodyPr/>
          <a:lstStyle/>
          <a:p>
            <a:r>
              <a:rPr lang="en-US" dirty="0"/>
              <a:t>Find Parent Example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E8DFC-5355-417B-8487-637FEE2351CA}"/>
              </a:ext>
            </a:extLst>
          </p:cNvPr>
          <p:cNvSpPr txBox="1"/>
          <p:nvPr/>
        </p:nvSpPr>
        <p:spPr>
          <a:xfrm>
            <a:off x="1206190" y="2108915"/>
            <a:ext cx="20574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b="1" dirty="0" err="1">
                <a:solidFill>
                  <a:srgbClr val="C00000"/>
                </a:solidFill>
              </a:rPr>
              <a:t>FindParent</a:t>
            </a:r>
            <a:r>
              <a:rPr lang="en-US" sz="2000" b="1" dirty="0">
                <a:solidFill>
                  <a:srgbClr val="C00000"/>
                </a:solidFill>
              </a:rPr>
              <a:t>(46)</a:t>
            </a:r>
            <a:endParaRPr lang="ar-EG" b="1" dirty="0">
              <a:solidFill>
                <a:srgbClr val="C0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F647BB5-AF2F-425C-BCC2-DC19A3FA2E17}"/>
              </a:ext>
            </a:extLst>
          </p:cNvPr>
          <p:cNvSpPr/>
          <p:nvPr/>
        </p:nvSpPr>
        <p:spPr bwMode="auto">
          <a:xfrm>
            <a:off x="7937812" y="143762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0E3E9AA-220C-4D5D-822D-60265BA8DD71}"/>
              </a:ext>
            </a:extLst>
          </p:cNvPr>
          <p:cNvSpPr/>
          <p:nvPr/>
        </p:nvSpPr>
        <p:spPr bwMode="auto">
          <a:xfrm>
            <a:off x="6109012" y="2428220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98E080-B899-4D94-8100-B57F1AE9351D}"/>
              </a:ext>
            </a:extLst>
          </p:cNvPr>
          <p:cNvSpPr/>
          <p:nvPr/>
        </p:nvSpPr>
        <p:spPr bwMode="auto">
          <a:xfrm>
            <a:off x="10604812" y="242822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EE1BFE5-F3E8-4924-9C6E-707245EAED4C}"/>
              </a:ext>
            </a:extLst>
          </p:cNvPr>
          <p:cNvSpPr/>
          <p:nvPr/>
        </p:nvSpPr>
        <p:spPr bwMode="auto">
          <a:xfrm>
            <a:off x="5118412" y="349502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D1D4E2B-93D3-4488-AF60-5E2543137EA7}"/>
              </a:ext>
            </a:extLst>
          </p:cNvPr>
          <p:cNvSpPr/>
          <p:nvPr/>
        </p:nvSpPr>
        <p:spPr bwMode="auto">
          <a:xfrm>
            <a:off x="7099612" y="3495020"/>
            <a:ext cx="609600" cy="609600"/>
          </a:xfrm>
          <a:prstGeom prst="ellipse">
            <a:avLst/>
          </a:prstGeom>
          <a:solidFill>
            <a:srgbClr val="6EA0B0">
              <a:lumMod val="60000"/>
              <a:lumOff val="40000"/>
            </a:srgb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26773E2-D46D-4D9C-BB14-DAA92F355DBF}"/>
              </a:ext>
            </a:extLst>
          </p:cNvPr>
          <p:cNvSpPr/>
          <p:nvPr/>
        </p:nvSpPr>
        <p:spPr bwMode="auto">
          <a:xfrm>
            <a:off x="9995212" y="349502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1A19894-2FF1-442C-AD63-E1A4AED4B39A}"/>
              </a:ext>
            </a:extLst>
          </p:cNvPr>
          <p:cNvSpPr/>
          <p:nvPr/>
        </p:nvSpPr>
        <p:spPr bwMode="auto">
          <a:xfrm>
            <a:off x="10757212" y="448562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FDECE90-295B-469F-9D3C-932BE31B857B}"/>
              </a:ext>
            </a:extLst>
          </p:cNvPr>
          <p:cNvSpPr/>
          <p:nvPr/>
        </p:nvSpPr>
        <p:spPr bwMode="auto">
          <a:xfrm>
            <a:off x="9233212" y="448562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85E9BF-DDC8-48BA-A900-832022AC6726}"/>
              </a:ext>
            </a:extLst>
          </p:cNvPr>
          <p:cNvSpPr/>
          <p:nvPr/>
        </p:nvSpPr>
        <p:spPr bwMode="auto">
          <a:xfrm>
            <a:off x="9842812" y="547622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EC129D5-A42A-4236-AD71-1A670F388346}"/>
              </a:ext>
            </a:extLst>
          </p:cNvPr>
          <p:cNvSpPr/>
          <p:nvPr/>
        </p:nvSpPr>
        <p:spPr bwMode="auto">
          <a:xfrm>
            <a:off x="7709212" y="448562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F81EB16-2468-4F95-BF38-5AF8758BACD4}"/>
              </a:ext>
            </a:extLst>
          </p:cNvPr>
          <p:cNvSpPr/>
          <p:nvPr/>
        </p:nvSpPr>
        <p:spPr bwMode="auto">
          <a:xfrm>
            <a:off x="6642412" y="448562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4A28CE3-3118-4B1D-B4AE-267F4AC6C137}"/>
              </a:ext>
            </a:extLst>
          </p:cNvPr>
          <p:cNvSpPr/>
          <p:nvPr/>
        </p:nvSpPr>
        <p:spPr bwMode="auto">
          <a:xfrm>
            <a:off x="5651812" y="448562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31E19E6-D504-4480-A2E3-9CF364CF80DB}"/>
              </a:ext>
            </a:extLst>
          </p:cNvPr>
          <p:cNvCxnSpPr>
            <a:stCxn id="6" idx="3"/>
            <a:endCxn id="7" idx="7"/>
          </p:cNvCxnSpPr>
          <p:nvPr/>
        </p:nvCxnSpPr>
        <p:spPr bwMode="auto">
          <a:xfrm rot="5400000">
            <a:off x="7048438" y="1538846"/>
            <a:ext cx="559548" cy="1397748"/>
          </a:xfrm>
          <a:prstGeom prst="straightConnector1">
            <a:avLst/>
          </a:prstGeom>
          <a:solidFill>
            <a:srgbClr val="6EA0B0"/>
          </a:solidFill>
          <a:ln w="1905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986D715-E8F9-47CA-979A-F5F0BAD80183}"/>
              </a:ext>
            </a:extLst>
          </p:cNvPr>
          <p:cNvCxnSpPr>
            <a:stCxn id="6" idx="5"/>
            <a:endCxn id="8" idx="1"/>
          </p:cNvCxnSpPr>
          <p:nvPr/>
        </p:nvCxnSpPr>
        <p:spPr bwMode="auto">
          <a:xfrm rot="16200000" flipH="1">
            <a:off x="9296338" y="1119746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FF0D536-B3F9-41F0-AC79-57B24F1E018D}"/>
              </a:ext>
            </a:extLst>
          </p:cNvPr>
          <p:cNvCxnSpPr>
            <a:stCxn id="7" idx="3"/>
            <a:endCxn id="9" idx="0"/>
          </p:cNvCxnSpPr>
          <p:nvPr/>
        </p:nvCxnSpPr>
        <p:spPr bwMode="auto">
          <a:xfrm rot="5400000">
            <a:off x="5537512" y="2834246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5850EC1-1C4F-43A9-BC92-F8F085AA5139}"/>
              </a:ext>
            </a:extLst>
          </p:cNvPr>
          <p:cNvCxnSpPr>
            <a:stCxn id="7" idx="5"/>
            <a:endCxn id="10" idx="1"/>
          </p:cNvCxnSpPr>
          <p:nvPr/>
        </p:nvCxnSpPr>
        <p:spPr bwMode="auto">
          <a:xfrm rot="16200000" flipH="1">
            <a:off x="6591238" y="2986646"/>
            <a:ext cx="635748" cy="559548"/>
          </a:xfrm>
          <a:prstGeom prst="straightConnector1">
            <a:avLst/>
          </a:prstGeom>
          <a:solidFill>
            <a:srgbClr val="6EA0B0"/>
          </a:solidFill>
          <a:ln w="1905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1D9CE5A-524B-406D-9139-24E4196DDA95}"/>
              </a:ext>
            </a:extLst>
          </p:cNvPr>
          <p:cNvCxnSpPr>
            <a:stCxn id="8" idx="3"/>
            <a:endCxn id="11" idx="0"/>
          </p:cNvCxnSpPr>
          <p:nvPr/>
        </p:nvCxnSpPr>
        <p:spPr bwMode="auto">
          <a:xfrm rot="5400000">
            <a:off x="10223812" y="3024746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715438A-03E9-4D95-B7C0-ED5C7E5CE2FE}"/>
              </a:ext>
            </a:extLst>
          </p:cNvPr>
          <p:cNvCxnSpPr>
            <a:stCxn id="10" idx="5"/>
            <a:endCxn id="15" idx="0"/>
          </p:cNvCxnSpPr>
          <p:nvPr/>
        </p:nvCxnSpPr>
        <p:spPr bwMode="auto">
          <a:xfrm rot="16200000" flipH="1">
            <a:off x="7581838" y="4053446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EDEDB9-29B5-444A-AB72-7F15857E107E}"/>
              </a:ext>
            </a:extLst>
          </p:cNvPr>
          <p:cNvCxnSpPr>
            <a:stCxn id="10" idx="3"/>
            <a:endCxn id="16" idx="0"/>
          </p:cNvCxnSpPr>
          <p:nvPr/>
        </p:nvCxnSpPr>
        <p:spPr bwMode="auto">
          <a:xfrm rot="5400000">
            <a:off x="6832912" y="4129646"/>
            <a:ext cx="470274" cy="241674"/>
          </a:xfrm>
          <a:prstGeom prst="straightConnector1">
            <a:avLst/>
          </a:prstGeom>
          <a:solidFill>
            <a:srgbClr val="6EA0B0"/>
          </a:solidFill>
          <a:ln w="3810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1F5645D-6619-4F30-A874-96AAA779A991}"/>
              </a:ext>
            </a:extLst>
          </p:cNvPr>
          <p:cNvCxnSpPr>
            <a:stCxn id="9" idx="5"/>
            <a:endCxn id="17" idx="0"/>
          </p:cNvCxnSpPr>
          <p:nvPr/>
        </p:nvCxnSpPr>
        <p:spPr bwMode="auto">
          <a:xfrm rot="16200000" flipH="1">
            <a:off x="5562538" y="4091546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79D2AF-99B5-44AA-895C-969E94CD2807}"/>
              </a:ext>
            </a:extLst>
          </p:cNvPr>
          <p:cNvCxnSpPr>
            <a:stCxn id="11" idx="3"/>
            <a:endCxn id="13" idx="0"/>
          </p:cNvCxnSpPr>
          <p:nvPr/>
        </p:nvCxnSpPr>
        <p:spPr bwMode="auto">
          <a:xfrm rot="5400000">
            <a:off x="9576112" y="3977246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9642F4F-E6B9-4625-A499-922EE4B38B35}"/>
              </a:ext>
            </a:extLst>
          </p:cNvPr>
          <p:cNvCxnSpPr>
            <a:stCxn id="11" idx="5"/>
            <a:endCxn id="12" idx="0"/>
          </p:cNvCxnSpPr>
          <p:nvPr/>
        </p:nvCxnSpPr>
        <p:spPr bwMode="auto">
          <a:xfrm rot="16200000" flipH="1">
            <a:off x="10553638" y="3977246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4EE1E7F-63E7-481A-9CC9-DF023AAA3F8F}"/>
              </a:ext>
            </a:extLst>
          </p:cNvPr>
          <p:cNvCxnSpPr>
            <a:stCxn id="13" idx="5"/>
            <a:endCxn id="14" idx="0"/>
          </p:cNvCxnSpPr>
          <p:nvPr/>
        </p:nvCxnSpPr>
        <p:spPr bwMode="auto">
          <a:xfrm rot="16200000" flipH="1">
            <a:off x="9715438" y="5044046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29" name="Left Arrow 97">
            <a:extLst>
              <a:ext uri="{FF2B5EF4-FFF2-40B4-BE49-F238E27FC236}">
                <a16:creationId xmlns:a16="http://schemas.microsoft.com/office/drawing/2014/main" id="{63081843-A7D5-4D12-9AE1-E5295FA951D9}"/>
              </a:ext>
            </a:extLst>
          </p:cNvPr>
          <p:cNvSpPr/>
          <p:nvPr/>
        </p:nvSpPr>
        <p:spPr bwMode="auto">
          <a:xfrm>
            <a:off x="7785412" y="3581400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C5A5C39-9093-47AA-AAA1-97C04F0ADF17}"/>
              </a:ext>
            </a:extLst>
          </p:cNvPr>
          <p:cNvSpPr txBox="1"/>
          <p:nvPr/>
        </p:nvSpPr>
        <p:spPr>
          <a:xfrm>
            <a:off x="8395012" y="3429000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Left Arrow 99">
            <a:extLst>
              <a:ext uri="{FF2B5EF4-FFF2-40B4-BE49-F238E27FC236}">
                <a16:creationId xmlns:a16="http://schemas.microsoft.com/office/drawing/2014/main" id="{F7205C79-47DF-4A24-9C67-9D895C041C75}"/>
              </a:ext>
            </a:extLst>
          </p:cNvPr>
          <p:cNvSpPr/>
          <p:nvPr/>
        </p:nvSpPr>
        <p:spPr bwMode="auto">
          <a:xfrm>
            <a:off x="6794812" y="2590800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2C3847B-E089-4FAA-B845-9D31FFD8C2A6}"/>
              </a:ext>
            </a:extLst>
          </p:cNvPr>
          <p:cNvSpPr txBox="1"/>
          <p:nvPr/>
        </p:nvSpPr>
        <p:spPr>
          <a:xfrm>
            <a:off x="7404412" y="2438400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68ED349-E47F-4916-B106-DC1472F7BFAE}"/>
              </a:ext>
            </a:extLst>
          </p:cNvPr>
          <p:cNvSpPr txBox="1"/>
          <p:nvPr/>
        </p:nvSpPr>
        <p:spPr>
          <a:xfrm>
            <a:off x="6337612" y="3647420"/>
            <a:ext cx="7620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75000"/>
                  </a:srgbClr>
                </a:solidFill>
                <a:effectLst/>
                <a:uLnTx/>
                <a:uFillTx/>
              </a:rPr>
              <a:t>&gt;46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75000"/>
                </a:srgb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68505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D6C2C-0441-4C75-A2CB-0F7C8D04B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4B47B-10B7-49CE-9667-28FB748D0F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64155" y="378916"/>
            <a:ext cx="10058400" cy="1449387"/>
          </a:xfrm>
        </p:spPr>
        <p:txBody>
          <a:bodyPr/>
          <a:lstStyle/>
          <a:p>
            <a:r>
              <a:rPr lang="en-US" dirty="0"/>
              <a:t>Find Parent Example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E8DFC-5355-417B-8487-637FEE2351CA}"/>
              </a:ext>
            </a:extLst>
          </p:cNvPr>
          <p:cNvSpPr txBox="1"/>
          <p:nvPr/>
        </p:nvSpPr>
        <p:spPr>
          <a:xfrm>
            <a:off x="1206190" y="2108915"/>
            <a:ext cx="20574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b="1" dirty="0" err="1">
                <a:solidFill>
                  <a:srgbClr val="C00000"/>
                </a:solidFill>
              </a:rPr>
              <a:t>FindParent</a:t>
            </a:r>
            <a:r>
              <a:rPr lang="en-US" sz="2000" b="1" dirty="0">
                <a:solidFill>
                  <a:srgbClr val="C00000"/>
                </a:solidFill>
              </a:rPr>
              <a:t>(46)</a:t>
            </a:r>
            <a:endParaRPr lang="ar-EG" b="1" dirty="0">
              <a:solidFill>
                <a:srgbClr val="C0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DC9D022-96E7-49ED-B590-BE7D56D41DC0}"/>
              </a:ext>
            </a:extLst>
          </p:cNvPr>
          <p:cNvSpPr/>
          <p:nvPr/>
        </p:nvSpPr>
        <p:spPr bwMode="auto">
          <a:xfrm>
            <a:off x="8051245" y="15184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6E58053-43C8-4124-AC18-E887AC0F9DD1}"/>
              </a:ext>
            </a:extLst>
          </p:cNvPr>
          <p:cNvSpPr/>
          <p:nvPr/>
        </p:nvSpPr>
        <p:spPr bwMode="auto">
          <a:xfrm>
            <a:off x="6222445" y="2509025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C8887BF-0866-45DB-9B20-9D703CA645E6}"/>
              </a:ext>
            </a:extLst>
          </p:cNvPr>
          <p:cNvSpPr/>
          <p:nvPr/>
        </p:nvSpPr>
        <p:spPr bwMode="auto">
          <a:xfrm>
            <a:off x="10718245" y="25090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65341A-C5C1-4618-BEF5-649432BFFDA8}"/>
              </a:ext>
            </a:extLst>
          </p:cNvPr>
          <p:cNvSpPr/>
          <p:nvPr/>
        </p:nvSpPr>
        <p:spPr bwMode="auto">
          <a:xfrm>
            <a:off x="5231845" y="35758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6CCEC1D-C83F-43D6-A59D-167DF8AA62D6}"/>
              </a:ext>
            </a:extLst>
          </p:cNvPr>
          <p:cNvSpPr/>
          <p:nvPr/>
        </p:nvSpPr>
        <p:spPr bwMode="auto">
          <a:xfrm>
            <a:off x="7213045" y="3575825"/>
            <a:ext cx="609600" cy="609600"/>
          </a:xfrm>
          <a:prstGeom prst="ellipse">
            <a:avLst/>
          </a:prstGeom>
          <a:solidFill>
            <a:srgbClr val="6EA0B0">
              <a:lumMod val="60000"/>
              <a:lumOff val="40000"/>
            </a:srgb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1F77B92-BE36-44C6-B0BC-230B45CD7A95}"/>
              </a:ext>
            </a:extLst>
          </p:cNvPr>
          <p:cNvSpPr/>
          <p:nvPr/>
        </p:nvSpPr>
        <p:spPr bwMode="auto">
          <a:xfrm>
            <a:off x="10108645" y="35758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8AD3C44-CCC7-45E3-90F9-EF788EECAD90}"/>
              </a:ext>
            </a:extLst>
          </p:cNvPr>
          <p:cNvSpPr/>
          <p:nvPr/>
        </p:nvSpPr>
        <p:spPr bwMode="auto">
          <a:xfrm>
            <a:off x="10870645" y="45664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E3AEB17-C253-48CE-ACB4-7542BA679918}"/>
              </a:ext>
            </a:extLst>
          </p:cNvPr>
          <p:cNvSpPr/>
          <p:nvPr/>
        </p:nvSpPr>
        <p:spPr bwMode="auto">
          <a:xfrm>
            <a:off x="9346645" y="45664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9A598A3-FC4E-4F3A-83CD-BAF005797520}"/>
              </a:ext>
            </a:extLst>
          </p:cNvPr>
          <p:cNvSpPr/>
          <p:nvPr/>
        </p:nvSpPr>
        <p:spPr bwMode="auto">
          <a:xfrm>
            <a:off x="9956245" y="55570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77E6787-07F7-450B-9279-CABD3D440571}"/>
              </a:ext>
            </a:extLst>
          </p:cNvPr>
          <p:cNvSpPr/>
          <p:nvPr/>
        </p:nvSpPr>
        <p:spPr bwMode="auto">
          <a:xfrm>
            <a:off x="7822645" y="45664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7CDD263-AE7F-4CA7-94C0-30CFA97D8058}"/>
              </a:ext>
            </a:extLst>
          </p:cNvPr>
          <p:cNvSpPr/>
          <p:nvPr/>
        </p:nvSpPr>
        <p:spPr bwMode="auto">
          <a:xfrm>
            <a:off x="6755845" y="4566425"/>
            <a:ext cx="609600" cy="609600"/>
          </a:xfrm>
          <a:prstGeom prst="ellipse">
            <a:avLst/>
          </a:prstGeom>
          <a:solidFill>
            <a:srgbClr val="99FF99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1A2AD5E-E700-48C7-9D22-31A0C1F79536}"/>
              </a:ext>
            </a:extLst>
          </p:cNvPr>
          <p:cNvSpPr/>
          <p:nvPr/>
        </p:nvSpPr>
        <p:spPr bwMode="auto">
          <a:xfrm>
            <a:off x="5765245" y="4566425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3A29BB9-D084-4A63-BDCB-AFDDD9EAEDAB}"/>
              </a:ext>
            </a:extLst>
          </p:cNvPr>
          <p:cNvCxnSpPr>
            <a:stCxn id="6" idx="3"/>
            <a:endCxn id="7" idx="7"/>
          </p:cNvCxnSpPr>
          <p:nvPr/>
        </p:nvCxnSpPr>
        <p:spPr bwMode="auto">
          <a:xfrm rot="5400000">
            <a:off x="7161871" y="1619651"/>
            <a:ext cx="559548" cy="1397748"/>
          </a:xfrm>
          <a:prstGeom prst="straightConnector1">
            <a:avLst/>
          </a:prstGeom>
          <a:solidFill>
            <a:srgbClr val="6EA0B0"/>
          </a:solidFill>
          <a:ln w="1905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835D1A2-3E86-40B8-8CD1-DB51808035D2}"/>
              </a:ext>
            </a:extLst>
          </p:cNvPr>
          <p:cNvCxnSpPr>
            <a:stCxn id="6" idx="5"/>
            <a:endCxn id="8" idx="1"/>
          </p:cNvCxnSpPr>
          <p:nvPr/>
        </p:nvCxnSpPr>
        <p:spPr bwMode="auto">
          <a:xfrm rot="16200000" flipH="1">
            <a:off x="9409771" y="1200551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826300A-9405-4845-A583-239399D901FF}"/>
              </a:ext>
            </a:extLst>
          </p:cNvPr>
          <p:cNvCxnSpPr>
            <a:stCxn id="7" idx="3"/>
            <a:endCxn id="9" idx="0"/>
          </p:cNvCxnSpPr>
          <p:nvPr/>
        </p:nvCxnSpPr>
        <p:spPr bwMode="auto">
          <a:xfrm rot="5400000">
            <a:off x="5650945" y="2915051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6B72A5D-524B-4367-8001-452FEDC8B234}"/>
              </a:ext>
            </a:extLst>
          </p:cNvPr>
          <p:cNvCxnSpPr>
            <a:stCxn id="7" idx="5"/>
            <a:endCxn id="10" idx="1"/>
          </p:cNvCxnSpPr>
          <p:nvPr/>
        </p:nvCxnSpPr>
        <p:spPr bwMode="auto">
          <a:xfrm rot="16200000" flipH="1">
            <a:off x="6704671" y="3067451"/>
            <a:ext cx="635748" cy="559548"/>
          </a:xfrm>
          <a:prstGeom prst="straightConnector1">
            <a:avLst/>
          </a:prstGeom>
          <a:solidFill>
            <a:srgbClr val="6EA0B0"/>
          </a:solidFill>
          <a:ln w="1905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A9A9D0D-20E7-4460-B5DB-E4482719EC13}"/>
              </a:ext>
            </a:extLst>
          </p:cNvPr>
          <p:cNvCxnSpPr>
            <a:stCxn id="8" idx="3"/>
            <a:endCxn id="11" idx="0"/>
          </p:cNvCxnSpPr>
          <p:nvPr/>
        </p:nvCxnSpPr>
        <p:spPr bwMode="auto">
          <a:xfrm rot="5400000">
            <a:off x="10337245" y="3105551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0CD38D4-FF6E-4D2F-B514-36BD4A20371A}"/>
              </a:ext>
            </a:extLst>
          </p:cNvPr>
          <p:cNvCxnSpPr>
            <a:stCxn id="10" idx="5"/>
            <a:endCxn id="15" idx="0"/>
          </p:cNvCxnSpPr>
          <p:nvPr/>
        </p:nvCxnSpPr>
        <p:spPr bwMode="auto">
          <a:xfrm rot="16200000" flipH="1">
            <a:off x="7695271" y="4134251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2CDB93E-894A-4870-94DC-F17D9B4B423E}"/>
              </a:ext>
            </a:extLst>
          </p:cNvPr>
          <p:cNvCxnSpPr>
            <a:stCxn id="10" idx="3"/>
            <a:endCxn id="16" idx="0"/>
          </p:cNvCxnSpPr>
          <p:nvPr/>
        </p:nvCxnSpPr>
        <p:spPr bwMode="auto">
          <a:xfrm rot="5400000">
            <a:off x="6946345" y="4210451"/>
            <a:ext cx="470274" cy="241674"/>
          </a:xfrm>
          <a:prstGeom prst="straightConnector1">
            <a:avLst/>
          </a:prstGeom>
          <a:solidFill>
            <a:srgbClr val="6EA0B0"/>
          </a:solidFill>
          <a:ln w="3810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8662F38-680D-442D-9A08-D910D607F5DE}"/>
              </a:ext>
            </a:extLst>
          </p:cNvPr>
          <p:cNvCxnSpPr>
            <a:stCxn id="9" idx="5"/>
            <a:endCxn id="17" idx="0"/>
          </p:cNvCxnSpPr>
          <p:nvPr/>
        </p:nvCxnSpPr>
        <p:spPr bwMode="auto">
          <a:xfrm rot="16200000" flipH="1">
            <a:off x="5675971" y="4172351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816AB76-6249-4A7C-8F2C-05CAAC498E35}"/>
              </a:ext>
            </a:extLst>
          </p:cNvPr>
          <p:cNvCxnSpPr>
            <a:stCxn id="11" idx="3"/>
            <a:endCxn id="13" idx="0"/>
          </p:cNvCxnSpPr>
          <p:nvPr/>
        </p:nvCxnSpPr>
        <p:spPr bwMode="auto">
          <a:xfrm rot="5400000">
            <a:off x="9689545" y="4058051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E5A28D2-0027-4A39-9738-DCEF5582A1FC}"/>
              </a:ext>
            </a:extLst>
          </p:cNvPr>
          <p:cNvCxnSpPr>
            <a:stCxn id="11" idx="5"/>
            <a:endCxn id="12" idx="0"/>
          </p:cNvCxnSpPr>
          <p:nvPr/>
        </p:nvCxnSpPr>
        <p:spPr bwMode="auto">
          <a:xfrm rot="16200000" flipH="1">
            <a:off x="10667071" y="4058051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55837A-8938-431D-B06C-F5D04E86AFA3}"/>
              </a:ext>
            </a:extLst>
          </p:cNvPr>
          <p:cNvCxnSpPr>
            <a:stCxn id="13" idx="5"/>
            <a:endCxn id="14" idx="0"/>
          </p:cNvCxnSpPr>
          <p:nvPr/>
        </p:nvCxnSpPr>
        <p:spPr bwMode="auto">
          <a:xfrm rot="16200000" flipH="1">
            <a:off x="9828871" y="5124851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29" name="Left Arrow 97">
            <a:extLst>
              <a:ext uri="{FF2B5EF4-FFF2-40B4-BE49-F238E27FC236}">
                <a16:creationId xmlns:a16="http://schemas.microsoft.com/office/drawing/2014/main" id="{893E9E91-5F02-453F-96D2-7475F60E7515}"/>
              </a:ext>
            </a:extLst>
          </p:cNvPr>
          <p:cNvSpPr/>
          <p:nvPr/>
        </p:nvSpPr>
        <p:spPr bwMode="auto">
          <a:xfrm rot="5400000">
            <a:off x="6832045" y="5366525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732448-2559-4BB6-A73A-AFA77D402A8A}"/>
              </a:ext>
            </a:extLst>
          </p:cNvPr>
          <p:cNvSpPr txBox="1"/>
          <p:nvPr/>
        </p:nvSpPr>
        <p:spPr>
          <a:xfrm>
            <a:off x="6923485" y="5633225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Left Arrow 99">
            <a:extLst>
              <a:ext uri="{FF2B5EF4-FFF2-40B4-BE49-F238E27FC236}">
                <a16:creationId xmlns:a16="http://schemas.microsoft.com/office/drawing/2014/main" id="{A3491A2C-5F5D-48FC-A7B5-A31858A90553}"/>
              </a:ext>
            </a:extLst>
          </p:cNvPr>
          <p:cNvSpPr/>
          <p:nvPr/>
        </p:nvSpPr>
        <p:spPr bwMode="auto">
          <a:xfrm>
            <a:off x="7898845" y="3662205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664694-1433-44C6-BA57-95F6FA0C6B78}"/>
              </a:ext>
            </a:extLst>
          </p:cNvPr>
          <p:cNvSpPr txBox="1"/>
          <p:nvPr/>
        </p:nvSpPr>
        <p:spPr>
          <a:xfrm>
            <a:off x="8508445" y="3509805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9AD0EB-8306-4599-9CDA-0345808FDD47}"/>
              </a:ext>
            </a:extLst>
          </p:cNvPr>
          <p:cNvSpPr txBox="1"/>
          <p:nvPr/>
        </p:nvSpPr>
        <p:spPr>
          <a:xfrm>
            <a:off x="6451045" y="3728225"/>
            <a:ext cx="7620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75000"/>
                  </a:srgbClr>
                </a:solidFill>
                <a:effectLst/>
                <a:uLnTx/>
                <a:uFillTx/>
              </a:rPr>
              <a:t>&gt;46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75000"/>
                </a:srgb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550852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CAD741-86F3-45DF-AB2D-59E503E9E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  <p:pic>
        <p:nvPicPr>
          <p:cNvPr id="1032" name="Picture 8" descr="19,660 Option Key Illustrations &amp; Clip Art - iStock">
            <a:extLst>
              <a:ext uri="{FF2B5EF4-FFF2-40B4-BE49-F238E27FC236}">
                <a16:creationId xmlns:a16="http://schemas.microsoft.com/office/drawing/2014/main" id="{42C50019-E1DD-4B77-9A04-E209008D6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1350" y="2148999"/>
            <a:ext cx="5829300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387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CAD741-86F3-45DF-AB2D-59E503E9E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82" b="20116"/>
          <a:stretch/>
        </p:blipFill>
        <p:spPr bwMode="auto">
          <a:xfrm>
            <a:off x="2725692" y="2181699"/>
            <a:ext cx="6740616" cy="3387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13741E8-0C3D-458F-9DD3-422960AA15DE}"/>
              </a:ext>
            </a:extLst>
          </p:cNvPr>
          <p:cNvSpPr txBox="1">
            <a:spLocks/>
          </p:cNvSpPr>
          <p:nvPr/>
        </p:nvSpPr>
        <p:spPr>
          <a:xfrm>
            <a:off x="802888" y="2420681"/>
            <a:ext cx="2124603" cy="2909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5425" indent="-225425" algn="l" rtl="1"/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are faced with three different cases: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7F10C0-5B36-4155-935F-775B917AC907}"/>
              </a:ext>
            </a:extLst>
          </p:cNvPr>
          <p:cNvSpPr txBox="1"/>
          <p:nvPr/>
        </p:nvSpPr>
        <p:spPr>
          <a:xfrm>
            <a:off x="2234834" y="5492731"/>
            <a:ext cx="261663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en-US" sz="2800" dirty="0"/>
              <a:t>Remove a leaf node.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3169BB-46ED-486B-854C-12418E840D42}"/>
              </a:ext>
            </a:extLst>
          </p:cNvPr>
          <p:cNvSpPr txBox="1"/>
          <p:nvPr/>
        </p:nvSpPr>
        <p:spPr>
          <a:xfrm>
            <a:off x="4237743" y="5492730"/>
            <a:ext cx="333142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en-US" sz="2800" dirty="0"/>
              <a:t>Remove a node with one child.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2C5042-9232-4648-82B5-A6716222D09F}"/>
              </a:ext>
            </a:extLst>
          </p:cNvPr>
          <p:cNvSpPr txBox="1"/>
          <p:nvPr/>
        </p:nvSpPr>
        <p:spPr>
          <a:xfrm>
            <a:off x="6814411" y="5492729"/>
            <a:ext cx="333142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en-US" sz="2800" dirty="0"/>
              <a:t>Remove a node with two children.</a:t>
            </a:r>
          </a:p>
        </p:txBody>
      </p:sp>
    </p:spTree>
    <p:extLst>
      <p:ext uri="{BB962C8B-B14F-4D97-AF65-F5344CB8AC3E}">
        <p14:creationId xmlns:p14="http://schemas.microsoft.com/office/powerpoint/2010/main" val="2391441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75074" y="373427"/>
            <a:ext cx="10058400" cy="1449387"/>
          </a:xfrm>
        </p:spPr>
        <p:txBody>
          <a:bodyPr/>
          <a:lstStyle/>
          <a:p>
            <a:r>
              <a:rPr lang="en-US" dirty="0"/>
              <a:t>Remove a leaf node.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82" r="63676" b="20116"/>
          <a:stretch/>
        </p:blipFill>
        <p:spPr bwMode="auto">
          <a:xfrm>
            <a:off x="10267155" y="286603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Remove(42)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75074" y="373427"/>
            <a:ext cx="10058400" cy="1449387"/>
          </a:xfrm>
        </p:spPr>
        <p:txBody>
          <a:bodyPr/>
          <a:lstStyle/>
          <a:p>
            <a:r>
              <a:rPr lang="en-US" dirty="0"/>
              <a:t>Remove a leaf node.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82" r="63676" b="20116"/>
          <a:stretch/>
        </p:blipFill>
        <p:spPr bwMode="auto">
          <a:xfrm>
            <a:off x="10267155" y="286603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Remove(42)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  <p:sp>
        <p:nvSpPr>
          <p:cNvPr id="37" name="Multiply 95">
            <a:extLst>
              <a:ext uri="{FF2B5EF4-FFF2-40B4-BE49-F238E27FC236}">
                <a16:creationId xmlns:a16="http://schemas.microsoft.com/office/drawing/2014/main" id="{F881111E-D438-41A7-86C5-201E4B1A8500}"/>
              </a:ext>
            </a:extLst>
          </p:cNvPr>
          <p:cNvSpPr/>
          <p:nvPr/>
        </p:nvSpPr>
        <p:spPr bwMode="auto">
          <a:xfrm>
            <a:off x="6507958" y="5023871"/>
            <a:ext cx="609600" cy="665988"/>
          </a:xfrm>
          <a:prstGeom prst="mathMultiply">
            <a:avLst>
              <a:gd name="adj1" fmla="val 10187"/>
            </a:avLst>
          </a:prstGeom>
          <a:solidFill>
            <a:srgbClr val="FF0000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012906-4867-450E-BCFE-2CD3EF49B564}"/>
              </a:ext>
            </a:extLst>
          </p:cNvPr>
          <p:cNvSpPr txBox="1"/>
          <p:nvPr/>
        </p:nvSpPr>
        <p:spPr>
          <a:xfrm>
            <a:off x="1773280" y="2585590"/>
            <a:ext cx="31242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Locate parent node and set pointer to NULL 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50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40" name="Multiply 95">
            <a:extLst>
              <a:ext uri="{FF2B5EF4-FFF2-40B4-BE49-F238E27FC236}">
                <a16:creationId xmlns:a16="http://schemas.microsoft.com/office/drawing/2014/main" id="{DB1E8480-3261-40C1-A764-9A1876109AD1}"/>
              </a:ext>
            </a:extLst>
          </p:cNvPr>
          <p:cNvSpPr/>
          <p:nvPr/>
        </p:nvSpPr>
        <p:spPr bwMode="auto">
          <a:xfrm>
            <a:off x="6515997" y="5596895"/>
            <a:ext cx="685800" cy="990600"/>
          </a:xfrm>
          <a:prstGeom prst="mathMultiply">
            <a:avLst>
              <a:gd name="adj1" fmla="val 10187"/>
            </a:avLst>
          </a:prstGeom>
          <a:solidFill>
            <a:srgbClr val="FF0000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8843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9" grpId="0"/>
      <p:bldP spid="4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75074" y="373427"/>
            <a:ext cx="10058400" cy="1449387"/>
          </a:xfrm>
        </p:spPr>
        <p:txBody>
          <a:bodyPr/>
          <a:lstStyle/>
          <a:p>
            <a:r>
              <a:rPr lang="en-US" dirty="0"/>
              <a:t>Remove a node with one child.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47" t="21108" r="32629" b="20090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Remove(16)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260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75074" y="182910"/>
            <a:ext cx="10058400" cy="1449387"/>
          </a:xfrm>
        </p:spPr>
        <p:txBody>
          <a:bodyPr/>
          <a:lstStyle/>
          <a:p>
            <a:r>
              <a:rPr lang="en-US" dirty="0"/>
              <a:t>Remove a node with one child.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47" t="21108" r="32629" b="20090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Remove(16)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37A5DE5-F508-438A-9565-C9D315C248C9}"/>
              </a:ext>
            </a:extLst>
          </p:cNvPr>
          <p:cNvSpPr txBox="1"/>
          <p:nvPr/>
        </p:nvSpPr>
        <p:spPr>
          <a:xfrm>
            <a:off x="1773280" y="2585590"/>
            <a:ext cx="31242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Replace the node with its child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50000"/>
                </a:srgbClr>
              </a:solidFill>
              <a:effectLst/>
              <a:uLnTx/>
              <a:uFillTx/>
            </a:endParaRPr>
          </a:p>
        </p:txBody>
      </p:sp>
      <p:cxnSp>
        <p:nvCxnSpPr>
          <p:cNvPr id="40" name="Curved Connector 97">
            <a:extLst>
              <a:ext uri="{FF2B5EF4-FFF2-40B4-BE49-F238E27FC236}">
                <a16:creationId xmlns:a16="http://schemas.microsoft.com/office/drawing/2014/main" id="{54134CEF-AD61-4B4A-A7DD-CB3CB72B7A19}"/>
              </a:ext>
            </a:extLst>
          </p:cNvPr>
          <p:cNvCxnSpPr/>
          <p:nvPr/>
        </p:nvCxnSpPr>
        <p:spPr bwMode="auto">
          <a:xfrm rot="10800000">
            <a:off x="5347074" y="4064316"/>
            <a:ext cx="533400" cy="990600"/>
          </a:xfrm>
          <a:prstGeom prst="curvedConnector3">
            <a:avLst>
              <a:gd name="adj1" fmla="val 142857"/>
            </a:avLst>
          </a:prstGeom>
          <a:solidFill>
            <a:srgbClr val="6EA0B0"/>
          </a:solidFill>
          <a:ln w="57150" cap="flat" cmpd="sng" algn="ctr">
            <a:solidFill>
              <a:srgbClr val="6EA0B0">
                <a:lumMod val="50000"/>
              </a:srgbClr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863495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75074" y="187686"/>
            <a:ext cx="10058400" cy="1449387"/>
          </a:xfrm>
        </p:spPr>
        <p:txBody>
          <a:bodyPr/>
          <a:lstStyle/>
          <a:p>
            <a:r>
              <a:rPr lang="en-US" dirty="0"/>
              <a:t>Remove a node with one child.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47" t="21108" r="32629" b="20090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Remove(16)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cxnSpLocks/>
            <a:stCxn id="12" idx="3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79641B0-9880-4FAC-9A6D-153AB54EF306}"/>
              </a:ext>
            </a:extLst>
          </p:cNvPr>
          <p:cNvSpPr/>
          <p:nvPr/>
        </p:nvSpPr>
        <p:spPr bwMode="auto">
          <a:xfrm>
            <a:off x="5244726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0449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6AD11-875C-4F08-A21C-29A9781BD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893D3-FF81-4FBE-9ECC-2F247E58B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0"/>
            <a:ext cx="10058400" cy="4338637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Pointers &amp; Classes.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Stacks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Queues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Array Lists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Linked Lists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Binary Search Trees I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Binary Search Trees II + STL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Hash Tables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Graphs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93BA97-4DB0-4274-9EC1-C0B6F57EE5B5}"/>
              </a:ext>
            </a:extLst>
          </p:cNvPr>
          <p:cNvSpPr txBox="1"/>
          <p:nvPr/>
        </p:nvSpPr>
        <p:spPr>
          <a:xfrm>
            <a:off x="563880" y="2151746"/>
            <a:ext cx="6096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800" dirty="0"/>
              <a:t> </a:t>
            </a:r>
            <a:endParaRPr lang="ar-EG" sz="2800" dirty="0"/>
          </a:p>
        </p:txBody>
      </p:sp>
      <p:sp>
        <p:nvSpPr>
          <p:cNvPr id="8" name="Right Arrow 5">
            <a:extLst>
              <a:ext uri="{FF2B5EF4-FFF2-40B4-BE49-F238E27FC236}">
                <a16:creationId xmlns:a16="http://schemas.microsoft.com/office/drawing/2014/main" id="{46CB9BD1-36FE-414C-9450-5E2B4341C20F}"/>
              </a:ext>
            </a:extLst>
          </p:cNvPr>
          <p:cNvSpPr/>
          <p:nvPr/>
        </p:nvSpPr>
        <p:spPr bwMode="auto">
          <a:xfrm>
            <a:off x="678180" y="4988628"/>
            <a:ext cx="304800" cy="152400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ar-EG" dirty="0">
              <a:solidFill>
                <a:schemeClr val="bg2"/>
              </a:solidFill>
              <a:latin typeface="Times New Roman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2F0C6A-C954-4DD7-ACCD-F0750DD6FC6C}"/>
              </a:ext>
            </a:extLst>
          </p:cNvPr>
          <p:cNvSpPr txBox="1"/>
          <p:nvPr/>
        </p:nvSpPr>
        <p:spPr>
          <a:xfrm>
            <a:off x="563880" y="2546814"/>
            <a:ext cx="6096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800" dirty="0"/>
              <a:t> </a:t>
            </a:r>
            <a:endParaRPr lang="ar-EG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01A5A4-A06C-4279-9AD3-96073C22944D}"/>
              </a:ext>
            </a:extLst>
          </p:cNvPr>
          <p:cNvSpPr txBox="1"/>
          <p:nvPr/>
        </p:nvSpPr>
        <p:spPr>
          <a:xfrm>
            <a:off x="563880" y="3018082"/>
            <a:ext cx="6096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800" dirty="0"/>
              <a:t> </a:t>
            </a:r>
            <a:endParaRPr lang="ar-EG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441F-0502-4453-A485-7ADFE9E5F49B}"/>
              </a:ext>
            </a:extLst>
          </p:cNvPr>
          <p:cNvSpPr txBox="1"/>
          <p:nvPr/>
        </p:nvSpPr>
        <p:spPr>
          <a:xfrm>
            <a:off x="563880" y="3461214"/>
            <a:ext cx="6096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800" dirty="0"/>
              <a:t> </a:t>
            </a:r>
            <a:endParaRPr lang="ar-EG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6C11ED-ED4D-4352-8225-DDA3E3DC0E66}"/>
              </a:ext>
            </a:extLst>
          </p:cNvPr>
          <p:cNvSpPr txBox="1"/>
          <p:nvPr/>
        </p:nvSpPr>
        <p:spPr>
          <a:xfrm>
            <a:off x="563880" y="3914526"/>
            <a:ext cx="6096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800" dirty="0"/>
              <a:t> </a:t>
            </a:r>
            <a:endParaRPr lang="ar-EG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E9A7A6-6AE1-4AD9-B05D-095A3DFE4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42018A-856D-4C28-8ACC-56CC58CC82D5}"/>
              </a:ext>
            </a:extLst>
          </p:cNvPr>
          <p:cNvSpPr txBox="1"/>
          <p:nvPr/>
        </p:nvSpPr>
        <p:spPr>
          <a:xfrm>
            <a:off x="525780" y="4401062"/>
            <a:ext cx="6096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800" dirty="0"/>
              <a:t> </a:t>
            </a:r>
            <a:endParaRPr lang="ar-EG" sz="2800" dirty="0"/>
          </a:p>
        </p:txBody>
      </p:sp>
    </p:spTree>
    <p:extLst>
      <p:ext uri="{BB962C8B-B14F-4D97-AF65-F5344CB8AC3E}">
        <p14:creationId xmlns:p14="http://schemas.microsoft.com/office/powerpoint/2010/main" val="4240765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8926" y="147708"/>
            <a:ext cx="10058400" cy="1449387"/>
          </a:xfrm>
        </p:spPr>
        <p:txBody>
          <a:bodyPr/>
          <a:lstStyle/>
          <a:p>
            <a:r>
              <a:rPr lang="en-US" dirty="0"/>
              <a:t>Remove a node with one child.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47" t="21108" r="32629" b="20090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Remove(74)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3585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75074" y="373427"/>
            <a:ext cx="10058400" cy="1449387"/>
          </a:xfrm>
        </p:spPr>
        <p:txBody>
          <a:bodyPr/>
          <a:lstStyle/>
          <a:p>
            <a:r>
              <a:rPr lang="en-US" dirty="0"/>
              <a:t>Remove a node with one child.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47" t="21108" r="32629" b="20090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Remove(74)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74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21</a:t>
            </a:fld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37A5DE5-F508-438A-9565-C9D315C248C9}"/>
              </a:ext>
            </a:extLst>
          </p:cNvPr>
          <p:cNvSpPr txBox="1"/>
          <p:nvPr/>
        </p:nvSpPr>
        <p:spPr>
          <a:xfrm>
            <a:off x="1773280" y="2585590"/>
            <a:ext cx="31242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Replace the node with its child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50000"/>
                </a:srgbClr>
              </a:solidFill>
              <a:effectLst/>
              <a:uLnTx/>
              <a:uFillTx/>
            </a:endParaRPr>
          </a:p>
        </p:txBody>
      </p:sp>
      <p:cxnSp>
        <p:nvCxnSpPr>
          <p:cNvPr id="37" name="Curved Connector 97">
            <a:extLst>
              <a:ext uri="{FF2B5EF4-FFF2-40B4-BE49-F238E27FC236}">
                <a16:creationId xmlns:a16="http://schemas.microsoft.com/office/drawing/2014/main" id="{6E2AAD06-2240-4509-A0C4-32581AD1D0EB}"/>
              </a:ext>
            </a:extLst>
          </p:cNvPr>
          <p:cNvCxnSpPr/>
          <p:nvPr/>
        </p:nvCxnSpPr>
        <p:spPr bwMode="auto">
          <a:xfrm flipV="1">
            <a:off x="10728731" y="2917066"/>
            <a:ext cx="609600" cy="1066800"/>
          </a:xfrm>
          <a:prstGeom prst="curvedConnector3">
            <a:avLst>
              <a:gd name="adj1" fmla="val 137500"/>
            </a:avLst>
          </a:prstGeom>
          <a:solidFill>
            <a:srgbClr val="6EA0B0"/>
          </a:solidFill>
          <a:ln w="57150" cap="flat" cmpd="sng" algn="ctr">
            <a:solidFill>
              <a:srgbClr val="6EA0B0">
                <a:lumMod val="50000"/>
              </a:srgbClr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672604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75074" y="373427"/>
            <a:ext cx="10058400" cy="1449387"/>
          </a:xfrm>
        </p:spPr>
        <p:txBody>
          <a:bodyPr/>
          <a:lstStyle/>
          <a:p>
            <a:r>
              <a:rPr lang="en-US" dirty="0"/>
              <a:t>Remove a node with one child.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47" t="21108" r="32629" b="20090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Remove(74)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458972" y="264128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1220972" y="363188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696972" y="363188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10306572" y="462248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cxnSpLocks/>
            <a:stCxn id="11" idx="5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cxnSpLocks/>
            <a:stCxn id="12" idx="3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10039872" y="3123512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1017398" y="3123512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10179198" y="4190312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22</a:t>
            </a:fld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79641B0-9880-4FAC-9A6D-153AB54EF306}"/>
              </a:ext>
            </a:extLst>
          </p:cNvPr>
          <p:cNvSpPr/>
          <p:nvPr/>
        </p:nvSpPr>
        <p:spPr bwMode="auto">
          <a:xfrm>
            <a:off x="5244726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96090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1000" y="317010"/>
            <a:ext cx="10058400" cy="1449387"/>
          </a:xfrm>
        </p:spPr>
        <p:txBody>
          <a:bodyPr/>
          <a:lstStyle/>
          <a:p>
            <a:r>
              <a:rPr lang="en-US" dirty="0"/>
              <a:t>Remove a node with two children.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9" t="20520" r="647" b="20678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Remove(41)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23</a:t>
            </a:fld>
            <a:endParaRPr lang="en-US" dirty="0"/>
          </a:p>
        </p:txBody>
      </p:sp>
      <p:sp>
        <p:nvSpPr>
          <p:cNvPr id="37" name="Left Arrow 100">
            <a:extLst>
              <a:ext uri="{FF2B5EF4-FFF2-40B4-BE49-F238E27FC236}">
                <a16:creationId xmlns:a16="http://schemas.microsoft.com/office/drawing/2014/main" id="{B2B976ED-F31D-48BE-B23C-2F081AE1DFAB}"/>
              </a:ext>
            </a:extLst>
          </p:cNvPr>
          <p:cNvSpPr/>
          <p:nvPr/>
        </p:nvSpPr>
        <p:spPr bwMode="auto">
          <a:xfrm rot="10800000">
            <a:off x="5683437" y="2583830"/>
            <a:ext cx="533400" cy="3810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6700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1000" y="317010"/>
            <a:ext cx="10058400" cy="1449387"/>
          </a:xfrm>
        </p:spPr>
        <p:txBody>
          <a:bodyPr/>
          <a:lstStyle/>
          <a:p>
            <a:r>
              <a:rPr lang="en-US" dirty="0"/>
              <a:t>Remove a node with two children.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9" t="20520" r="647" b="20678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Remove(41)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24</a:t>
            </a:fld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51560DB-4E80-4DD4-BD3B-3B0E7114B07F}"/>
              </a:ext>
            </a:extLst>
          </p:cNvPr>
          <p:cNvSpPr txBox="1"/>
          <p:nvPr/>
        </p:nvSpPr>
        <p:spPr>
          <a:xfrm>
            <a:off x="1254813" y="2527241"/>
            <a:ext cx="31242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Find the smallest value in the right </a:t>
            </a: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subtree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50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40" name="Left Arrow 100">
            <a:extLst>
              <a:ext uri="{FF2B5EF4-FFF2-40B4-BE49-F238E27FC236}">
                <a16:creationId xmlns:a16="http://schemas.microsoft.com/office/drawing/2014/main" id="{9DC98341-93B3-4658-85EC-CEFFFB224D7A}"/>
              </a:ext>
            </a:extLst>
          </p:cNvPr>
          <p:cNvSpPr/>
          <p:nvPr/>
        </p:nvSpPr>
        <p:spPr bwMode="auto">
          <a:xfrm rot="10800000">
            <a:off x="5683437" y="2583830"/>
            <a:ext cx="533400" cy="3810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04707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1000" y="317010"/>
            <a:ext cx="10058400" cy="1449387"/>
          </a:xfrm>
        </p:spPr>
        <p:txBody>
          <a:bodyPr/>
          <a:lstStyle/>
          <a:p>
            <a:r>
              <a:rPr lang="en-US" dirty="0"/>
              <a:t>Remove a node with two children.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9" t="20520" r="647" b="20678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Remove(41)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rgbClr val="99FF99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25</a:t>
            </a:fld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51560DB-4E80-4DD4-BD3B-3B0E7114B07F}"/>
              </a:ext>
            </a:extLst>
          </p:cNvPr>
          <p:cNvSpPr txBox="1"/>
          <p:nvPr/>
        </p:nvSpPr>
        <p:spPr>
          <a:xfrm>
            <a:off x="1254813" y="2527241"/>
            <a:ext cx="31242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Find the smallest value in the right </a:t>
            </a: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subtree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50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40" name="Left Arrow 100">
            <a:extLst>
              <a:ext uri="{FF2B5EF4-FFF2-40B4-BE49-F238E27FC236}">
                <a16:creationId xmlns:a16="http://schemas.microsoft.com/office/drawing/2014/main" id="{9DC98341-93B3-4658-85EC-CEFFFB224D7A}"/>
              </a:ext>
            </a:extLst>
          </p:cNvPr>
          <p:cNvSpPr/>
          <p:nvPr/>
        </p:nvSpPr>
        <p:spPr bwMode="auto">
          <a:xfrm rot="10800000">
            <a:off x="5683437" y="2583830"/>
            <a:ext cx="533400" cy="3810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4055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1000" y="317010"/>
            <a:ext cx="10058400" cy="1449387"/>
          </a:xfrm>
        </p:spPr>
        <p:txBody>
          <a:bodyPr/>
          <a:lstStyle/>
          <a:p>
            <a:r>
              <a:rPr lang="en-US" dirty="0"/>
              <a:t>Remove a node with two children.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9" t="20520" r="647" b="20678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Remove(41)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rgbClr val="99FF99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26</a:t>
            </a:fld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51560DB-4E80-4DD4-BD3B-3B0E7114B07F}"/>
              </a:ext>
            </a:extLst>
          </p:cNvPr>
          <p:cNvSpPr txBox="1"/>
          <p:nvPr/>
        </p:nvSpPr>
        <p:spPr>
          <a:xfrm>
            <a:off x="1254813" y="2527241"/>
            <a:ext cx="31242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Replace the value of the deleted node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50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40" name="Left Arrow 100">
            <a:extLst>
              <a:ext uri="{FF2B5EF4-FFF2-40B4-BE49-F238E27FC236}">
                <a16:creationId xmlns:a16="http://schemas.microsoft.com/office/drawing/2014/main" id="{9DC98341-93B3-4658-85EC-CEFFFB224D7A}"/>
              </a:ext>
            </a:extLst>
          </p:cNvPr>
          <p:cNvSpPr/>
          <p:nvPr/>
        </p:nvSpPr>
        <p:spPr bwMode="auto">
          <a:xfrm rot="10800000">
            <a:off x="5683437" y="2583830"/>
            <a:ext cx="533400" cy="3810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9178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1000" y="317010"/>
            <a:ext cx="10058400" cy="1449387"/>
          </a:xfrm>
        </p:spPr>
        <p:txBody>
          <a:bodyPr/>
          <a:lstStyle/>
          <a:p>
            <a:r>
              <a:rPr lang="en-US" dirty="0"/>
              <a:t>Remove a node with two children.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9" t="20520" r="647" b="20678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Remove(41)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27</a:t>
            </a:fld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51560DB-4E80-4DD4-BD3B-3B0E7114B07F}"/>
              </a:ext>
            </a:extLst>
          </p:cNvPr>
          <p:cNvSpPr txBox="1"/>
          <p:nvPr/>
        </p:nvSpPr>
        <p:spPr>
          <a:xfrm>
            <a:off x="1254813" y="2527241"/>
            <a:ext cx="3124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Remove the smallest node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50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40" name="Left Arrow 100">
            <a:extLst>
              <a:ext uri="{FF2B5EF4-FFF2-40B4-BE49-F238E27FC236}">
                <a16:creationId xmlns:a16="http://schemas.microsoft.com/office/drawing/2014/main" id="{9DC98341-93B3-4658-85EC-CEFFFB224D7A}"/>
              </a:ext>
            </a:extLst>
          </p:cNvPr>
          <p:cNvSpPr/>
          <p:nvPr/>
        </p:nvSpPr>
        <p:spPr bwMode="auto">
          <a:xfrm rot="10800000">
            <a:off x="5683437" y="2583830"/>
            <a:ext cx="533400" cy="3810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71952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1000" y="317010"/>
            <a:ext cx="10058400" cy="1449387"/>
          </a:xfrm>
        </p:spPr>
        <p:txBody>
          <a:bodyPr/>
          <a:lstStyle/>
          <a:p>
            <a:r>
              <a:rPr lang="en-US" dirty="0"/>
              <a:t>Remove a node with two children.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9" t="20520" r="647" b="20678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Remove(60)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28</a:t>
            </a:fld>
            <a:endParaRPr lang="en-US" dirty="0"/>
          </a:p>
        </p:txBody>
      </p:sp>
      <p:sp>
        <p:nvSpPr>
          <p:cNvPr id="37" name="Left Arrow 100">
            <a:extLst>
              <a:ext uri="{FF2B5EF4-FFF2-40B4-BE49-F238E27FC236}">
                <a16:creationId xmlns:a16="http://schemas.microsoft.com/office/drawing/2014/main" id="{B2B976ED-F31D-48BE-B23C-2F081AE1DFAB}"/>
              </a:ext>
            </a:extLst>
          </p:cNvPr>
          <p:cNvSpPr/>
          <p:nvPr/>
        </p:nvSpPr>
        <p:spPr bwMode="auto">
          <a:xfrm rot="10800000">
            <a:off x="7467600" y="1663759"/>
            <a:ext cx="533400" cy="3810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14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1000" y="317010"/>
            <a:ext cx="10058400" cy="1449387"/>
          </a:xfrm>
        </p:spPr>
        <p:txBody>
          <a:bodyPr/>
          <a:lstStyle/>
          <a:p>
            <a:r>
              <a:rPr lang="en-US" dirty="0"/>
              <a:t>Remove a node with two children.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9" t="20520" r="647" b="20678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Remove(60)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44622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74349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29</a:t>
            </a:fld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51560DB-4E80-4DD4-BD3B-3B0E7114B07F}"/>
              </a:ext>
            </a:extLst>
          </p:cNvPr>
          <p:cNvSpPr txBox="1"/>
          <p:nvPr/>
        </p:nvSpPr>
        <p:spPr>
          <a:xfrm>
            <a:off x="1254813" y="2527241"/>
            <a:ext cx="31242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Find the smallest value in the right </a:t>
            </a: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subtree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50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40" name="Left Arrow 100">
            <a:extLst>
              <a:ext uri="{FF2B5EF4-FFF2-40B4-BE49-F238E27FC236}">
                <a16:creationId xmlns:a16="http://schemas.microsoft.com/office/drawing/2014/main" id="{9DC98341-93B3-4658-85EC-CEFFFB224D7A}"/>
              </a:ext>
            </a:extLst>
          </p:cNvPr>
          <p:cNvSpPr/>
          <p:nvPr/>
        </p:nvSpPr>
        <p:spPr bwMode="auto">
          <a:xfrm rot="10800000">
            <a:off x="7434115" y="1625916"/>
            <a:ext cx="533400" cy="3810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405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6DF0C45-BB85-4142-BB11-3BC568FF926C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D8F1E7-A5FC-4352-99ED-9652477DE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77" y="5356711"/>
            <a:ext cx="10113645" cy="743682"/>
          </a:xfrm>
        </p:spPr>
        <p:txBody>
          <a:bodyPr/>
          <a:lstStyle/>
          <a:p>
            <a:pPr algn="ctr"/>
            <a:r>
              <a:rPr lang="en-US" sz="6600" dirty="0"/>
              <a:t>Binary Search Trees</a:t>
            </a:r>
          </a:p>
        </p:txBody>
      </p:sp>
      <p:pic>
        <p:nvPicPr>
          <p:cNvPr id="5" name="Picture 2" descr="C:\Users\Fatma\Desktop\Ontology.png">
            <a:extLst>
              <a:ext uri="{FF2B5EF4-FFF2-40B4-BE49-F238E27FC236}">
                <a16:creationId xmlns:a16="http://schemas.microsoft.com/office/drawing/2014/main" id="{BA83D9F0-A558-4895-8720-6871C1F71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59602" y="822969"/>
            <a:ext cx="4072793" cy="2932411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13642-622A-45E2-9600-27741A4CD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9295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1000" y="317010"/>
            <a:ext cx="10058400" cy="1449387"/>
          </a:xfrm>
        </p:spPr>
        <p:txBody>
          <a:bodyPr/>
          <a:lstStyle/>
          <a:p>
            <a:r>
              <a:rPr lang="en-US" dirty="0"/>
              <a:t>Remove a node with two children.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9" t="20520" r="647" b="20678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Remove(60)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60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rgbClr val="99FF99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63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30</a:t>
            </a:fld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51560DB-4E80-4DD4-BD3B-3B0E7114B07F}"/>
              </a:ext>
            </a:extLst>
          </p:cNvPr>
          <p:cNvSpPr txBox="1"/>
          <p:nvPr/>
        </p:nvSpPr>
        <p:spPr>
          <a:xfrm>
            <a:off x="1254813" y="2527241"/>
            <a:ext cx="31242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Find the smallest value in the right </a:t>
            </a: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subtree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50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40" name="Left Arrow 100">
            <a:extLst>
              <a:ext uri="{FF2B5EF4-FFF2-40B4-BE49-F238E27FC236}">
                <a16:creationId xmlns:a16="http://schemas.microsoft.com/office/drawing/2014/main" id="{9DC98341-93B3-4658-85EC-CEFFFB224D7A}"/>
              </a:ext>
            </a:extLst>
          </p:cNvPr>
          <p:cNvSpPr/>
          <p:nvPr/>
        </p:nvSpPr>
        <p:spPr bwMode="auto">
          <a:xfrm rot="10800000">
            <a:off x="7532650" y="1623882"/>
            <a:ext cx="533400" cy="3810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970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1000" y="317010"/>
            <a:ext cx="10058400" cy="1449387"/>
          </a:xfrm>
        </p:spPr>
        <p:txBody>
          <a:bodyPr/>
          <a:lstStyle/>
          <a:p>
            <a:r>
              <a:rPr lang="en-US" dirty="0"/>
              <a:t>Remove a node with two children.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9" t="20520" r="647" b="20678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Remove(60)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63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6D0D8E-8DA0-4530-B9F6-E6EE417B3E22}"/>
              </a:ext>
            </a:extLst>
          </p:cNvPr>
          <p:cNvSpPr/>
          <p:nvPr/>
        </p:nvSpPr>
        <p:spPr bwMode="auto">
          <a:xfrm>
            <a:off x="9372600" y="4584641"/>
            <a:ext cx="609600" cy="609600"/>
          </a:xfrm>
          <a:prstGeom prst="ellipse">
            <a:avLst/>
          </a:prstGeom>
          <a:solidFill>
            <a:srgbClr val="99FF99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63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982200" y="5575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stCxn id="17" idx="3"/>
            <a:endCxn id="19" idx="0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9A6B927-9B54-4097-9675-AF3C0A130979}"/>
              </a:ext>
            </a:extLst>
          </p:cNvPr>
          <p:cNvCxnSpPr>
            <a:stCxn id="19" idx="5"/>
            <a:endCxn id="20" idx="0"/>
          </p:cNvCxnSpPr>
          <p:nvPr/>
        </p:nvCxnSpPr>
        <p:spPr bwMode="auto">
          <a:xfrm rot="16200000" flipH="1">
            <a:off x="9854826" y="51430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51172D3D-CB05-435B-AB52-6BA6535E429C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107388-09FE-4207-900B-6D16047C6DF5}"/>
              </a:ext>
            </a:extLst>
          </p:cNvPr>
          <p:cNvCxnSpPr>
            <a:endCxn id="35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31</a:t>
            </a:fld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51560DB-4E80-4DD4-BD3B-3B0E7114B07F}"/>
              </a:ext>
            </a:extLst>
          </p:cNvPr>
          <p:cNvSpPr txBox="1"/>
          <p:nvPr/>
        </p:nvSpPr>
        <p:spPr>
          <a:xfrm>
            <a:off x="1254813" y="2527241"/>
            <a:ext cx="31242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Replace the value of the deleted node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50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40" name="Left Arrow 100">
            <a:extLst>
              <a:ext uri="{FF2B5EF4-FFF2-40B4-BE49-F238E27FC236}">
                <a16:creationId xmlns:a16="http://schemas.microsoft.com/office/drawing/2014/main" id="{9DC98341-93B3-4658-85EC-CEFFFB224D7A}"/>
              </a:ext>
            </a:extLst>
          </p:cNvPr>
          <p:cNvSpPr/>
          <p:nvPr/>
        </p:nvSpPr>
        <p:spPr bwMode="auto">
          <a:xfrm rot="10800000">
            <a:off x="7512205" y="1625916"/>
            <a:ext cx="533400" cy="3810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5868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1000" y="317010"/>
            <a:ext cx="10058400" cy="1449387"/>
          </a:xfrm>
        </p:spPr>
        <p:txBody>
          <a:bodyPr/>
          <a:lstStyle/>
          <a:p>
            <a:r>
              <a:rPr lang="en-US" dirty="0"/>
              <a:t>Remove a node with two children.</a:t>
            </a:r>
          </a:p>
        </p:txBody>
      </p:sp>
      <p:pic>
        <p:nvPicPr>
          <p:cNvPr id="2050" name="Picture 2" descr="3 Doors 3 Options Stock Vector (Royalty Free) 600237122">
            <a:extLst>
              <a:ext uri="{FF2B5EF4-FFF2-40B4-BE49-F238E27FC236}">
                <a16:creationId xmlns:a16="http://schemas.microsoft.com/office/drawing/2014/main" id="{6A8BDA75-D404-42CF-BFA0-72A5F3F176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9" t="20520" r="647" b="20678"/>
          <a:stretch/>
        </p:blipFill>
        <p:spPr bwMode="auto">
          <a:xfrm>
            <a:off x="10200249" y="297754"/>
            <a:ext cx="1655130" cy="228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01DF11-7623-4AE3-9319-D39B49B51B16}"/>
              </a:ext>
            </a:extLst>
          </p:cNvPr>
          <p:cNvSpPr txBox="1"/>
          <p:nvPr/>
        </p:nvSpPr>
        <p:spPr>
          <a:xfrm>
            <a:off x="1097280" y="1956897"/>
            <a:ext cx="18288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Remove(60)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E4186B4-B189-4DF3-84D8-AB88CFDB2CB5}"/>
              </a:ext>
            </a:extLst>
          </p:cNvPr>
          <p:cNvSpPr/>
          <p:nvPr/>
        </p:nvSpPr>
        <p:spPr bwMode="auto">
          <a:xfrm>
            <a:off x="8077200" y="1536641"/>
            <a:ext cx="609600" cy="609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63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1BE0F8-F523-4A30-B0AC-106D11B72CE2}"/>
              </a:ext>
            </a:extLst>
          </p:cNvPr>
          <p:cNvSpPr/>
          <p:nvPr/>
        </p:nvSpPr>
        <p:spPr bwMode="auto">
          <a:xfrm>
            <a:off x="62484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49F859-7D19-4DEB-AD64-CE4D3627211F}"/>
              </a:ext>
            </a:extLst>
          </p:cNvPr>
          <p:cNvSpPr/>
          <p:nvPr/>
        </p:nvSpPr>
        <p:spPr bwMode="auto">
          <a:xfrm>
            <a:off x="10744200" y="25272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6A2DECE-B935-43B4-AA52-612F3D1654B0}"/>
              </a:ext>
            </a:extLst>
          </p:cNvPr>
          <p:cNvSpPr/>
          <p:nvPr/>
        </p:nvSpPr>
        <p:spPr bwMode="auto">
          <a:xfrm>
            <a:off x="52578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16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465A59-CD80-4E00-B617-1864F78984BD}"/>
              </a:ext>
            </a:extLst>
          </p:cNvPr>
          <p:cNvSpPr/>
          <p:nvPr/>
        </p:nvSpPr>
        <p:spPr bwMode="auto">
          <a:xfrm>
            <a:off x="72390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4D52AA1-82F1-44D4-B283-CE9666CE1E57}"/>
              </a:ext>
            </a:extLst>
          </p:cNvPr>
          <p:cNvSpPr/>
          <p:nvPr/>
        </p:nvSpPr>
        <p:spPr bwMode="auto">
          <a:xfrm>
            <a:off x="10134600" y="35940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A4B530A-008D-4AD0-B525-16477B6CE100}"/>
              </a:ext>
            </a:extLst>
          </p:cNvPr>
          <p:cNvSpPr/>
          <p:nvPr/>
        </p:nvSpPr>
        <p:spPr bwMode="auto">
          <a:xfrm>
            <a:off x="10896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CC665D8-E3AA-4EF6-A3BF-2A93A5247CD6}"/>
              </a:ext>
            </a:extLst>
          </p:cNvPr>
          <p:cNvSpPr/>
          <p:nvPr/>
        </p:nvSpPr>
        <p:spPr bwMode="auto">
          <a:xfrm>
            <a:off x="94107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7A7F006-1D82-40A7-B12C-C2C01CD9B7B4}"/>
              </a:ext>
            </a:extLst>
          </p:cNvPr>
          <p:cNvSpPr/>
          <p:nvPr/>
        </p:nvSpPr>
        <p:spPr bwMode="auto">
          <a:xfrm>
            <a:off x="78486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E932FE-243D-4435-88C7-F1E9B63D09BE}"/>
              </a:ext>
            </a:extLst>
          </p:cNvPr>
          <p:cNvSpPr/>
          <p:nvPr/>
        </p:nvSpPr>
        <p:spPr bwMode="auto">
          <a:xfrm>
            <a:off x="67818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BFF66B1-B1DA-43F8-91A1-001E7B233B6A}"/>
              </a:ext>
            </a:extLst>
          </p:cNvPr>
          <p:cNvSpPr/>
          <p:nvPr/>
        </p:nvSpPr>
        <p:spPr bwMode="auto">
          <a:xfrm>
            <a:off x="5791200" y="458464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C0E27A-C617-4780-BECE-C5B2148A5875}"/>
              </a:ext>
            </a:extLst>
          </p:cNvPr>
          <p:cNvCxnSpPr>
            <a:stCxn id="11" idx="3"/>
            <a:endCxn id="12" idx="7"/>
          </p:cNvCxnSpPr>
          <p:nvPr/>
        </p:nvCxnSpPr>
        <p:spPr bwMode="auto">
          <a:xfrm rot="5400000">
            <a:off x="7187826" y="1637867"/>
            <a:ext cx="559548" cy="1397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F9A868-E8B1-447F-B6EA-950EFC076C37}"/>
              </a:ext>
            </a:extLst>
          </p:cNvPr>
          <p:cNvCxnSpPr>
            <a:stCxn id="11" idx="5"/>
            <a:endCxn id="14" idx="1"/>
          </p:cNvCxnSpPr>
          <p:nvPr/>
        </p:nvCxnSpPr>
        <p:spPr bwMode="auto">
          <a:xfrm rot="16200000" flipH="1">
            <a:off x="9435726" y="1218767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0CABCA-0E72-4B38-91F2-9352614C2CA3}"/>
              </a:ext>
            </a:extLst>
          </p:cNvPr>
          <p:cNvCxnSpPr>
            <a:stCxn id="12" idx="3"/>
            <a:endCxn id="15" idx="0"/>
          </p:cNvCxnSpPr>
          <p:nvPr/>
        </p:nvCxnSpPr>
        <p:spPr bwMode="auto">
          <a:xfrm rot="5400000">
            <a:off x="5676900" y="2933267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AD4C48B-AEC1-4AB2-AE7F-ABBF6E63B90B}"/>
              </a:ext>
            </a:extLst>
          </p:cNvPr>
          <p:cNvCxnSpPr>
            <a:stCxn id="12" idx="5"/>
            <a:endCxn id="16" idx="1"/>
          </p:cNvCxnSpPr>
          <p:nvPr/>
        </p:nvCxnSpPr>
        <p:spPr bwMode="auto">
          <a:xfrm rot="16200000" flipH="1">
            <a:off x="6730626" y="3085667"/>
            <a:ext cx="635748" cy="5595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FA5F9B-38FB-4948-8C23-AC0FED664B96}"/>
              </a:ext>
            </a:extLst>
          </p:cNvPr>
          <p:cNvCxnSpPr>
            <a:stCxn id="14" idx="3"/>
            <a:endCxn id="17" idx="0"/>
          </p:cNvCxnSpPr>
          <p:nvPr/>
        </p:nvCxnSpPr>
        <p:spPr bwMode="auto">
          <a:xfrm rot="5400000">
            <a:off x="10363200" y="3123767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9720858-CE77-423F-B349-4ED2A9D5FCB5}"/>
              </a:ext>
            </a:extLst>
          </p:cNvPr>
          <p:cNvCxnSpPr>
            <a:stCxn id="16" idx="5"/>
            <a:endCxn id="21" idx="0"/>
          </p:cNvCxnSpPr>
          <p:nvPr/>
        </p:nvCxnSpPr>
        <p:spPr bwMode="auto">
          <a:xfrm rot="16200000" flipH="1">
            <a:off x="7721226" y="4152467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B531930-CCB5-447D-BB8B-97A2E4179F6F}"/>
              </a:ext>
            </a:extLst>
          </p:cNvPr>
          <p:cNvCxnSpPr>
            <a:stCxn id="16" idx="3"/>
            <a:endCxn id="22" idx="0"/>
          </p:cNvCxnSpPr>
          <p:nvPr/>
        </p:nvCxnSpPr>
        <p:spPr bwMode="auto">
          <a:xfrm rot="5400000">
            <a:off x="6972300" y="4228667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A95C4F-E24D-46E1-BDE5-31BA602A9EF9}"/>
              </a:ext>
            </a:extLst>
          </p:cNvPr>
          <p:cNvCxnSpPr>
            <a:stCxn id="15" idx="5"/>
            <a:endCxn id="23" idx="0"/>
          </p:cNvCxnSpPr>
          <p:nvPr/>
        </p:nvCxnSpPr>
        <p:spPr bwMode="auto">
          <a:xfrm rot="16200000" flipH="1">
            <a:off x="5701926" y="4190567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CB79C24-7151-4D6F-9010-DA30B7CBD220}"/>
              </a:ext>
            </a:extLst>
          </p:cNvPr>
          <p:cNvCxnSpPr>
            <a:cxnSpLocks/>
            <a:stCxn id="17" idx="3"/>
          </p:cNvCxnSpPr>
          <p:nvPr/>
        </p:nvCxnSpPr>
        <p:spPr bwMode="auto">
          <a:xfrm rot="5400000">
            <a:off x="9715500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B6770E9-A3BC-4E7A-A347-CD7375D38A18}"/>
              </a:ext>
            </a:extLst>
          </p:cNvPr>
          <p:cNvCxnSpPr>
            <a:stCxn id="17" idx="5"/>
            <a:endCxn id="18" idx="0"/>
          </p:cNvCxnSpPr>
          <p:nvPr/>
        </p:nvCxnSpPr>
        <p:spPr bwMode="auto">
          <a:xfrm rot="16200000" flipH="1">
            <a:off x="10693026" y="4076267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36710CA2-3D9C-4257-BA34-25E3E04D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32</a:t>
            </a:fld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51560DB-4E80-4DD4-BD3B-3B0E7114B07F}"/>
              </a:ext>
            </a:extLst>
          </p:cNvPr>
          <p:cNvSpPr txBox="1"/>
          <p:nvPr/>
        </p:nvSpPr>
        <p:spPr>
          <a:xfrm>
            <a:off x="1254813" y="2527241"/>
            <a:ext cx="31242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50000"/>
                  </a:srgbClr>
                </a:solidFill>
                <a:effectLst/>
                <a:uLnTx/>
                <a:uFillTx/>
              </a:rPr>
              <a:t>Remove the smallest node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50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40" name="Left Arrow 100">
            <a:extLst>
              <a:ext uri="{FF2B5EF4-FFF2-40B4-BE49-F238E27FC236}">
                <a16:creationId xmlns:a16="http://schemas.microsoft.com/office/drawing/2014/main" id="{9DC98341-93B3-4658-85EC-CEFFFB224D7A}"/>
              </a:ext>
            </a:extLst>
          </p:cNvPr>
          <p:cNvSpPr/>
          <p:nvPr/>
        </p:nvSpPr>
        <p:spPr bwMode="auto">
          <a:xfrm rot="10800000">
            <a:off x="7492626" y="1625916"/>
            <a:ext cx="533400" cy="3810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D31AD31-A349-4686-8139-03BA63412359}"/>
              </a:ext>
            </a:extLst>
          </p:cNvPr>
          <p:cNvSpPr/>
          <p:nvPr/>
        </p:nvSpPr>
        <p:spPr bwMode="auto">
          <a:xfrm>
            <a:off x="6363597" y="5633471"/>
            <a:ext cx="612648" cy="612648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kern="0">
                <a:solidFill>
                  <a:sysClr val="windowText" lastClr="000000"/>
                </a:solidFill>
                <a:latin typeface="Times New Roman" pitchFamily="18" charset="0"/>
              </a:rPr>
              <a:t>42</a:t>
            </a:r>
            <a:endParaRPr lang="ar-EG" b="1" kern="0" dirty="0">
              <a:solidFill>
                <a:sysClr val="windowText" lastClr="000000"/>
              </a:solidFill>
              <a:latin typeface="Times New Roman" pitchFamily="18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DDC55E9-26A9-4646-8CD9-1D76C6DDCB72}"/>
              </a:ext>
            </a:extLst>
          </p:cNvPr>
          <p:cNvCxnSpPr>
            <a:endCxn id="34" idx="0"/>
          </p:cNvCxnSpPr>
          <p:nvPr/>
        </p:nvCxnSpPr>
        <p:spPr bwMode="auto">
          <a:xfrm flipH="1">
            <a:off x="6669921" y="5163198"/>
            <a:ext cx="336794" cy="470273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1722732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6DF0C45-BB85-4142-BB11-3BC568FF926C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D8F1E7-A5FC-4352-99ED-9652477DE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75" y="5703156"/>
            <a:ext cx="10113645" cy="743682"/>
          </a:xfrm>
        </p:spPr>
        <p:txBody>
          <a:bodyPr/>
          <a:lstStyle/>
          <a:p>
            <a:pPr algn="ctr"/>
            <a:r>
              <a:rPr lang="en-US" sz="6600" dirty="0"/>
              <a:t>Binary Search Trees Variations</a:t>
            </a:r>
          </a:p>
        </p:txBody>
      </p:sp>
      <p:pic>
        <p:nvPicPr>
          <p:cNvPr id="5" name="Picture 2" descr="C:\Users\Fatma\Desktop\Ontology.png">
            <a:extLst>
              <a:ext uri="{FF2B5EF4-FFF2-40B4-BE49-F238E27FC236}">
                <a16:creationId xmlns:a16="http://schemas.microsoft.com/office/drawing/2014/main" id="{BA83D9F0-A558-4895-8720-6871C1F71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59602" y="822969"/>
            <a:ext cx="4072793" cy="2932411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13642-622A-45E2-9600-27741A4CD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4273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FE47F-6104-4620-9E92-CB4D77896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Complexity of the following BSTs?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16F930-A13C-4BF5-9DF1-3A8EAE0F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34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03F5311-DDD3-4D95-B7FB-02A0CEBA3DB2}"/>
              </a:ext>
            </a:extLst>
          </p:cNvPr>
          <p:cNvSpPr/>
          <p:nvPr/>
        </p:nvSpPr>
        <p:spPr bwMode="auto">
          <a:xfrm>
            <a:off x="1706136" y="232317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4D69701-BAB4-46F2-97A2-353939A5B8CF}"/>
              </a:ext>
            </a:extLst>
          </p:cNvPr>
          <p:cNvSpPr/>
          <p:nvPr/>
        </p:nvSpPr>
        <p:spPr bwMode="auto">
          <a:xfrm>
            <a:off x="2391936" y="316137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22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E9CB77D-5EC5-4D90-BD3D-504AB50671D1}"/>
              </a:ext>
            </a:extLst>
          </p:cNvPr>
          <p:cNvSpPr/>
          <p:nvPr/>
        </p:nvSpPr>
        <p:spPr bwMode="auto">
          <a:xfrm>
            <a:off x="3153936" y="399957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F4291C-8D3B-4E85-8510-5BC372BFF8CE}"/>
              </a:ext>
            </a:extLst>
          </p:cNvPr>
          <p:cNvSpPr/>
          <p:nvPr/>
        </p:nvSpPr>
        <p:spPr bwMode="auto">
          <a:xfrm>
            <a:off x="3992136" y="483777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30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1E84F1-FCBE-4054-9F20-C65120217A69}"/>
              </a:ext>
            </a:extLst>
          </p:cNvPr>
          <p:cNvCxnSpPr>
            <a:stCxn id="14" idx="5"/>
            <a:endCxn id="15" idx="1"/>
          </p:cNvCxnSpPr>
          <p:nvPr/>
        </p:nvCxnSpPr>
        <p:spPr bwMode="auto">
          <a:xfrm rot="16200000" flipH="1">
            <a:off x="2150262" y="2919697"/>
            <a:ext cx="407148" cy="2547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B924F07-2BC6-4D8E-8D7D-F55B011A22F0}"/>
              </a:ext>
            </a:extLst>
          </p:cNvPr>
          <p:cNvCxnSpPr>
            <a:stCxn id="15" idx="5"/>
            <a:endCxn id="16" idx="1"/>
          </p:cNvCxnSpPr>
          <p:nvPr/>
        </p:nvCxnSpPr>
        <p:spPr bwMode="auto">
          <a:xfrm rot="16200000" flipH="1">
            <a:off x="2874162" y="3719797"/>
            <a:ext cx="407148" cy="330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AFF2B99-7BCA-4DD8-A8F6-6315205B7103}"/>
              </a:ext>
            </a:extLst>
          </p:cNvPr>
          <p:cNvCxnSpPr>
            <a:stCxn id="16" idx="5"/>
            <a:endCxn id="17" idx="1"/>
          </p:cNvCxnSpPr>
          <p:nvPr/>
        </p:nvCxnSpPr>
        <p:spPr bwMode="auto">
          <a:xfrm rot="16200000" flipH="1">
            <a:off x="3674262" y="4519897"/>
            <a:ext cx="407148" cy="4071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pic>
        <p:nvPicPr>
          <p:cNvPr id="1030" name="Picture 6" descr="Determine whether a BST is skewed from its preorder traversal – Techie  Delight -">
            <a:extLst>
              <a:ext uri="{FF2B5EF4-FFF2-40B4-BE49-F238E27FC236}">
                <a16:creationId xmlns:a16="http://schemas.microsoft.com/office/drawing/2014/main" id="{9879912E-B503-4C40-BA06-41D6A13D3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1864" y="2323171"/>
            <a:ext cx="1995790" cy="3915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43E4FBCE-0ABB-4257-9EDB-55B7D6974DAA}"/>
              </a:ext>
            </a:extLst>
          </p:cNvPr>
          <p:cNvSpPr/>
          <p:nvPr/>
        </p:nvSpPr>
        <p:spPr bwMode="auto">
          <a:xfrm>
            <a:off x="7657527" y="4837771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2C2C7BD-3FBC-4E71-A81E-87BC5B87F7CA}"/>
              </a:ext>
            </a:extLst>
          </p:cNvPr>
          <p:cNvSpPr/>
          <p:nvPr/>
        </p:nvSpPr>
        <p:spPr bwMode="auto">
          <a:xfrm>
            <a:off x="8466212" y="3976094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22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A644ABD-93F1-441B-B5A8-63FFB0834E5D}"/>
              </a:ext>
            </a:extLst>
          </p:cNvPr>
          <p:cNvSpPr/>
          <p:nvPr/>
        </p:nvSpPr>
        <p:spPr bwMode="auto">
          <a:xfrm>
            <a:off x="9193508" y="3072097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AC95977-A57B-49B2-A6DA-F2B13DA6759E}"/>
              </a:ext>
            </a:extLst>
          </p:cNvPr>
          <p:cNvSpPr/>
          <p:nvPr/>
        </p:nvSpPr>
        <p:spPr bwMode="auto">
          <a:xfrm>
            <a:off x="10019034" y="2158661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30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53F040E-9B52-47B3-86DB-1208A2C1A659}"/>
              </a:ext>
            </a:extLst>
          </p:cNvPr>
          <p:cNvCxnSpPr>
            <a:cxnSpLocks/>
            <a:stCxn id="24" idx="3"/>
            <a:endCxn id="23" idx="7"/>
          </p:cNvCxnSpPr>
          <p:nvPr/>
        </p:nvCxnSpPr>
        <p:spPr bwMode="auto">
          <a:xfrm flipH="1">
            <a:off x="8177853" y="4496420"/>
            <a:ext cx="377633" cy="430625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D0B1548-2193-4B2D-8EEA-D522690BB895}"/>
              </a:ext>
            </a:extLst>
          </p:cNvPr>
          <p:cNvCxnSpPr>
            <a:cxnSpLocks/>
            <a:stCxn id="25" idx="3"/>
            <a:endCxn id="24" idx="7"/>
          </p:cNvCxnSpPr>
          <p:nvPr/>
        </p:nvCxnSpPr>
        <p:spPr bwMode="auto">
          <a:xfrm flipH="1">
            <a:off x="8986538" y="3592423"/>
            <a:ext cx="296244" cy="472945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54A20D3-D532-4F2B-B6AB-B99908B08BB9}"/>
              </a:ext>
            </a:extLst>
          </p:cNvPr>
          <p:cNvCxnSpPr>
            <a:cxnSpLocks/>
            <a:stCxn id="26" idx="3"/>
            <a:endCxn id="25" idx="7"/>
          </p:cNvCxnSpPr>
          <p:nvPr/>
        </p:nvCxnSpPr>
        <p:spPr bwMode="auto">
          <a:xfrm flipH="1">
            <a:off x="9713834" y="2678987"/>
            <a:ext cx="394474" cy="48238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1051" name="Thought Bubble: Cloud 1050">
            <a:extLst>
              <a:ext uri="{FF2B5EF4-FFF2-40B4-BE49-F238E27FC236}">
                <a16:creationId xmlns:a16="http://schemas.microsoft.com/office/drawing/2014/main" id="{094091AE-68C6-4403-B66A-7629D5786F81}"/>
              </a:ext>
            </a:extLst>
          </p:cNvPr>
          <p:cNvSpPr/>
          <p:nvPr/>
        </p:nvSpPr>
        <p:spPr>
          <a:xfrm>
            <a:off x="9924630" y="3554481"/>
            <a:ext cx="1673419" cy="1676400"/>
          </a:xfrm>
          <a:prstGeom prst="cloudCallout">
            <a:avLst>
              <a:gd name="adj1" fmla="val -26830"/>
              <a:gd name="adj2" fmla="val 5318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O(n)</a:t>
            </a:r>
          </a:p>
        </p:txBody>
      </p:sp>
    </p:spTree>
    <p:extLst>
      <p:ext uri="{BB962C8B-B14F-4D97-AF65-F5344CB8AC3E}">
        <p14:creationId xmlns:p14="http://schemas.microsoft.com/office/powerpoint/2010/main" val="4252303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FE47F-6104-4620-9E92-CB4D77896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5D2D0-ED6F-4732-B4F6-B04ECB2F1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Balanced</a:t>
            </a:r>
            <a:r>
              <a:rPr lang="en-US" sz="4000" dirty="0"/>
              <a:t> Binary Search Trees.</a:t>
            </a:r>
          </a:p>
          <a:p>
            <a:pPr lvl="1"/>
            <a:r>
              <a:rPr lang="en-US" sz="3600" dirty="0"/>
              <a:t>Guaranteed a height of log(n) for n items.	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16F930-A13C-4BF5-9DF1-3A8EAE0F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2154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F9F8F-E707-4CC1-AD50-22E91AD4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 Red-Black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C9B94-0A98-4176-AE00-595094560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Red-Black Tree is a </a:t>
            </a:r>
            <a:r>
              <a:rPr lang="en-US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self-balancing Binary Search Tree (BST) </a:t>
            </a:r>
            <a:r>
              <a:rPr lang="en-US" sz="2400" dirty="0"/>
              <a:t>where every node follows the following rules:</a:t>
            </a:r>
          </a:p>
          <a:p>
            <a:pPr lvl="1" algn="just" eaLnBrk="0" hangingPunct="0"/>
            <a:r>
              <a:rPr lang="en-US" sz="2400" dirty="0"/>
              <a:t>Every node has a color either red or black.</a:t>
            </a:r>
          </a:p>
          <a:p>
            <a:pPr lvl="1" algn="just" eaLnBrk="0" hangingPunct="0"/>
            <a:r>
              <a:rPr lang="en-US" sz="2400" b="1" dirty="0"/>
              <a:t>Root</a:t>
            </a:r>
            <a:r>
              <a:rPr lang="en-US" sz="2400" dirty="0"/>
              <a:t> of tree is always black.</a:t>
            </a:r>
          </a:p>
          <a:p>
            <a:pPr lvl="1" algn="just" eaLnBrk="0" hangingPunct="0"/>
            <a:r>
              <a:rPr lang="en-US" sz="2400" dirty="0"/>
              <a:t>There are no two adjacent red nodes (A red node cannot have a red parent or red child).</a:t>
            </a:r>
          </a:p>
          <a:p>
            <a:pPr lvl="1" algn="just" eaLnBrk="0" hangingPunct="0"/>
            <a:r>
              <a:rPr lang="en-US" sz="2400" dirty="0"/>
              <a:t>Every path from root to a leaf node has same number of black nodes.</a:t>
            </a:r>
            <a:endParaRPr lang="ar-EG" sz="2400" dirty="0"/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5911E-3F3D-4AEF-9C23-5AD7DFC2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699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F9F8F-E707-4CC1-AD50-22E91AD4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 Red-Black Trees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5911E-3F3D-4AEF-9C23-5AD7DFC2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37</a:t>
            </a:fld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346AC81-2AA1-4576-A708-7E1F6C61FE2A}"/>
              </a:ext>
            </a:extLst>
          </p:cNvPr>
          <p:cNvSpPr/>
          <p:nvPr/>
        </p:nvSpPr>
        <p:spPr bwMode="auto">
          <a:xfrm>
            <a:off x="6010508" y="1737360"/>
            <a:ext cx="609600" cy="585439"/>
          </a:xfrm>
          <a:prstGeom prst="ellipse">
            <a:avLst/>
          </a:prstGeom>
          <a:solidFill>
            <a:sysClr val="windowText" lastClr="000000"/>
          </a:solidFill>
          <a:ln w="25400" cap="flat" cmpd="sng" algn="ctr">
            <a:solidFill>
              <a:sysClr val="windowText" lastClr="000000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19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57EC3BC-4180-41E0-B074-F8FE5B7C5499}"/>
              </a:ext>
            </a:extLst>
          </p:cNvPr>
          <p:cNvSpPr/>
          <p:nvPr/>
        </p:nvSpPr>
        <p:spPr bwMode="auto">
          <a:xfrm>
            <a:off x="4029308" y="2804160"/>
            <a:ext cx="609600" cy="585439"/>
          </a:xfrm>
          <a:prstGeom prst="ellipse">
            <a:avLst/>
          </a:prstGeom>
          <a:solidFill>
            <a:sysClr val="windowText" lastClr="000000"/>
          </a:solidFill>
          <a:ln w="25400" cap="flat" cmpd="sng" algn="ctr">
            <a:solidFill>
              <a:sysClr val="windowText" lastClr="000000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245990F-C0CE-47BA-A565-152D863CD6D3}"/>
              </a:ext>
            </a:extLst>
          </p:cNvPr>
          <p:cNvSpPr/>
          <p:nvPr/>
        </p:nvSpPr>
        <p:spPr bwMode="auto">
          <a:xfrm>
            <a:off x="4867508" y="3718560"/>
            <a:ext cx="609600" cy="585439"/>
          </a:xfrm>
          <a:prstGeom prst="ellipse">
            <a:avLst/>
          </a:prstGeom>
          <a:solidFill>
            <a:sysClr val="windowText" lastClr="000000"/>
          </a:solidFill>
          <a:ln w="25400" cap="flat" cmpd="sng" algn="ctr">
            <a:solidFill>
              <a:sysClr val="windowText" lastClr="000000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B47B6B6-C513-4C02-ABB2-4926796D96BD}"/>
              </a:ext>
            </a:extLst>
          </p:cNvPr>
          <p:cNvSpPr/>
          <p:nvPr/>
        </p:nvSpPr>
        <p:spPr bwMode="auto">
          <a:xfrm>
            <a:off x="3114908" y="3718560"/>
            <a:ext cx="609600" cy="585439"/>
          </a:xfrm>
          <a:prstGeom prst="ellipse">
            <a:avLst/>
          </a:prstGeom>
          <a:solidFill>
            <a:sysClr val="windowText" lastClr="000000"/>
          </a:solidFill>
          <a:ln w="25400" cap="flat" cmpd="sng" algn="ctr">
            <a:solidFill>
              <a:sysClr val="windowText" lastClr="000000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D5754E7-A0C4-4D19-89F6-0998D79B1119}"/>
              </a:ext>
            </a:extLst>
          </p:cNvPr>
          <p:cNvCxnSpPr>
            <a:stCxn id="28" idx="3"/>
            <a:endCxn id="29" idx="0"/>
          </p:cNvCxnSpPr>
          <p:nvPr/>
        </p:nvCxnSpPr>
        <p:spPr bwMode="auto">
          <a:xfrm flipH="1">
            <a:off x="4334108" y="2237063"/>
            <a:ext cx="1765674" cy="567097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1936494-619F-4FFA-8FA2-072D05CB381E}"/>
              </a:ext>
            </a:extLst>
          </p:cNvPr>
          <p:cNvCxnSpPr>
            <a:stCxn id="29" idx="3"/>
            <a:endCxn id="31" idx="0"/>
          </p:cNvCxnSpPr>
          <p:nvPr/>
        </p:nvCxnSpPr>
        <p:spPr bwMode="auto">
          <a:xfrm flipH="1">
            <a:off x="3419708" y="3303863"/>
            <a:ext cx="698874" cy="414697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1CFFC8D-8C34-4681-9D6A-D8FACFEB5C39}"/>
              </a:ext>
            </a:extLst>
          </p:cNvPr>
          <p:cNvCxnSpPr>
            <a:stCxn id="29" idx="5"/>
            <a:endCxn id="30" idx="0"/>
          </p:cNvCxnSpPr>
          <p:nvPr/>
        </p:nvCxnSpPr>
        <p:spPr bwMode="auto">
          <a:xfrm>
            <a:off x="4549634" y="3303863"/>
            <a:ext cx="622674" cy="414697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E282E201-AEDE-4396-958E-8EAE4D8B8844}"/>
              </a:ext>
            </a:extLst>
          </p:cNvPr>
          <p:cNvSpPr/>
          <p:nvPr/>
        </p:nvSpPr>
        <p:spPr bwMode="auto">
          <a:xfrm>
            <a:off x="7991708" y="2804160"/>
            <a:ext cx="609600" cy="585439"/>
          </a:xfrm>
          <a:prstGeom prst="ellipse">
            <a:avLst/>
          </a:prstGeom>
          <a:solidFill>
            <a:sysClr val="windowText" lastClr="000000"/>
          </a:solidFill>
          <a:ln w="25400" cap="flat" cmpd="sng" algn="ctr">
            <a:solidFill>
              <a:sysClr val="windowText" lastClr="000000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2528112-5A46-420D-B68F-1DB95328515E}"/>
              </a:ext>
            </a:extLst>
          </p:cNvPr>
          <p:cNvSpPr/>
          <p:nvPr/>
        </p:nvSpPr>
        <p:spPr bwMode="auto">
          <a:xfrm>
            <a:off x="5324708" y="4709160"/>
            <a:ext cx="609600" cy="585439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FF2F2F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18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B6ED6EF-408B-4114-9A69-6829DEBBB505}"/>
              </a:ext>
            </a:extLst>
          </p:cNvPr>
          <p:cNvSpPr/>
          <p:nvPr/>
        </p:nvSpPr>
        <p:spPr bwMode="auto">
          <a:xfrm>
            <a:off x="6924908" y="3794760"/>
            <a:ext cx="609600" cy="585439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FF2F2F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33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9FD9FD9-834F-4656-8A75-D37CB598D26C}"/>
              </a:ext>
            </a:extLst>
          </p:cNvPr>
          <p:cNvCxnSpPr>
            <a:stCxn id="28" idx="5"/>
            <a:endCxn id="35" idx="0"/>
          </p:cNvCxnSpPr>
          <p:nvPr/>
        </p:nvCxnSpPr>
        <p:spPr bwMode="auto">
          <a:xfrm>
            <a:off x="6530834" y="2237063"/>
            <a:ext cx="1765674" cy="567097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C489B8E-FA5F-4932-9E44-3B01837E890A}"/>
              </a:ext>
            </a:extLst>
          </p:cNvPr>
          <p:cNvCxnSpPr>
            <a:stCxn id="35" idx="3"/>
            <a:endCxn id="37" idx="0"/>
          </p:cNvCxnSpPr>
          <p:nvPr/>
        </p:nvCxnSpPr>
        <p:spPr bwMode="auto">
          <a:xfrm flipH="1">
            <a:off x="7229708" y="3303863"/>
            <a:ext cx="851274" cy="490897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EF693CE-1FCA-4C2F-9B70-159C1069C9C1}"/>
              </a:ext>
            </a:extLst>
          </p:cNvPr>
          <p:cNvCxnSpPr>
            <a:stCxn id="30" idx="5"/>
            <a:endCxn id="36" idx="0"/>
          </p:cNvCxnSpPr>
          <p:nvPr/>
        </p:nvCxnSpPr>
        <p:spPr bwMode="auto">
          <a:xfrm>
            <a:off x="5387834" y="4218263"/>
            <a:ext cx="241674" cy="490897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CBBFDA1E-A4B6-4F25-8287-5DA16F3BFC3C}"/>
              </a:ext>
            </a:extLst>
          </p:cNvPr>
          <p:cNvSpPr/>
          <p:nvPr/>
        </p:nvSpPr>
        <p:spPr bwMode="auto">
          <a:xfrm>
            <a:off x="3648308" y="4722234"/>
            <a:ext cx="609600" cy="585439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FF2F2F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169C2CC-B5E5-40E9-ACE2-2E78F517872E}"/>
              </a:ext>
            </a:extLst>
          </p:cNvPr>
          <p:cNvCxnSpPr>
            <a:stCxn id="31" idx="5"/>
            <a:endCxn id="41" idx="0"/>
          </p:cNvCxnSpPr>
          <p:nvPr/>
        </p:nvCxnSpPr>
        <p:spPr bwMode="auto">
          <a:xfrm>
            <a:off x="3635234" y="4218263"/>
            <a:ext cx="317874" cy="503971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50BA8744-8F4B-4FF9-BACC-153ADE4AE78B}"/>
              </a:ext>
            </a:extLst>
          </p:cNvPr>
          <p:cNvSpPr/>
          <p:nvPr/>
        </p:nvSpPr>
        <p:spPr bwMode="auto">
          <a:xfrm>
            <a:off x="6467708" y="4709160"/>
            <a:ext cx="609600" cy="585439"/>
          </a:xfrm>
          <a:prstGeom prst="ellipse">
            <a:avLst/>
          </a:prstGeom>
          <a:solidFill>
            <a:sysClr val="windowText" lastClr="000000"/>
          </a:solidFill>
          <a:ln w="25400" cap="flat" cmpd="sng" algn="ctr">
            <a:solidFill>
              <a:sysClr val="windowText" lastClr="000000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C65A8A8-3A6E-4380-9716-6DF3A05D3AB5}"/>
              </a:ext>
            </a:extLst>
          </p:cNvPr>
          <p:cNvSpPr/>
          <p:nvPr/>
        </p:nvSpPr>
        <p:spPr bwMode="auto">
          <a:xfrm>
            <a:off x="7458308" y="4709160"/>
            <a:ext cx="609600" cy="585439"/>
          </a:xfrm>
          <a:prstGeom prst="ellipse">
            <a:avLst/>
          </a:prstGeom>
          <a:solidFill>
            <a:sysClr val="windowText" lastClr="000000"/>
          </a:solidFill>
          <a:ln w="25400" cap="flat" cmpd="sng" algn="ctr">
            <a:solidFill>
              <a:sysClr val="windowText" lastClr="000000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42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332EF3F2-1644-4DD7-A9DB-BB368FFA8CE3}"/>
              </a:ext>
            </a:extLst>
          </p:cNvPr>
          <p:cNvSpPr/>
          <p:nvPr/>
        </p:nvSpPr>
        <p:spPr bwMode="auto">
          <a:xfrm>
            <a:off x="8067908" y="5699760"/>
            <a:ext cx="609600" cy="585439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FF2F2F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B0ADD8C-ABEA-40A8-B976-C12FFA660783}"/>
              </a:ext>
            </a:extLst>
          </p:cNvPr>
          <p:cNvSpPr/>
          <p:nvPr/>
        </p:nvSpPr>
        <p:spPr bwMode="auto">
          <a:xfrm>
            <a:off x="8525108" y="3794760"/>
            <a:ext cx="609600" cy="585439"/>
          </a:xfrm>
          <a:prstGeom prst="ellipse">
            <a:avLst/>
          </a:prstGeom>
          <a:solidFill>
            <a:sysClr val="windowText" lastClr="000000"/>
          </a:solidFill>
          <a:ln w="25400" cap="flat" cmpd="sng" algn="ctr">
            <a:solidFill>
              <a:sysClr val="windowText" lastClr="000000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933C318-444E-47DA-8BA5-8491010F480A}"/>
              </a:ext>
            </a:extLst>
          </p:cNvPr>
          <p:cNvCxnSpPr>
            <a:stCxn id="35" idx="5"/>
            <a:endCxn id="46" idx="0"/>
          </p:cNvCxnSpPr>
          <p:nvPr/>
        </p:nvCxnSpPr>
        <p:spPr bwMode="auto">
          <a:xfrm>
            <a:off x="8512034" y="3303863"/>
            <a:ext cx="317874" cy="490897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2AD36D9-ADBC-4B7D-B1AE-03C0DD52D710}"/>
              </a:ext>
            </a:extLst>
          </p:cNvPr>
          <p:cNvCxnSpPr>
            <a:stCxn id="37" idx="3"/>
            <a:endCxn id="43" idx="0"/>
          </p:cNvCxnSpPr>
          <p:nvPr/>
        </p:nvCxnSpPr>
        <p:spPr bwMode="auto">
          <a:xfrm flipH="1">
            <a:off x="6772508" y="4294463"/>
            <a:ext cx="241674" cy="414697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27E55EA-BBAC-49E0-87C6-91DA462D38C2}"/>
              </a:ext>
            </a:extLst>
          </p:cNvPr>
          <p:cNvCxnSpPr>
            <a:stCxn id="37" idx="5"/>
            <a:endCxn id="44" idx="0"/>
          </p:cNvCxnSpPr>
          <p:nvPr/>
        </p:nvCxnSpPr>
        <p:spPr bwMode="auto">
          <a:xfrm>
            <a:off x="7445234" y="4294463"/>
            <a:ext cx="317874" cy="414697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E3DE7FC-CAFA-442C-BAC7-C7E5D5BC816C}"/>
              </a:ext>
            </a:extLst>
          </p:cNvPr>
          <p:cNvCxnSpPr>
            <a:stCxn id="44" idx="5"/>
            <a:endCxn id="45" idx="0"/>
          </p:cNvCxnSpPr>
          <p:nvPr/>
        </p:nvCxnSpPr>
        <p:spPr bwMode="auto">
          <a:xfrm>
            <a:off x="7978634" y="5208863"/>
            <a:ext cx="394074" cy="490897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7727919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F9F8F-E707-4CC1-AD50-22E91AD4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 AVL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C9B94-0A98-4176-AE00-595094560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AVL (Adelson-</a:t>
            </a:r>
            <a:r>
              <a:rPr lang="en-US" sz="2400" dirty="0" err="1"/>
              <a:t>Velsky</a:t>
            </a:r>
            <a:r>
              <a:rPr lang="en-US" sz="2400" dirty="0"/>
              <a:t> and Landis) tree is a self-balancing Binary Search Tree (BST) </a:t>
            </a:r>
            <a:r>
              <a:rPr lang="en-US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where the difference between heights of left and right subtrees cannot be more than one for all nodes</a:t>
            </a:r>
            <a:r>
              <a:rPr lang="en-US" sz="2400" dirty="0"/>
              <a:t>. </a:t>
            </a:r>
          </a:p>
          <a:p>
            <a:r>
              <a:rPr lang="en-US" sz="2400" dirty="0"/>
              <a:t>The balance condition ensures that the depth of the tree is O(</a:t>
            </a:r>
            <a:r>
              <a:rPr lang="en-US" sz="2400" dirty="0" err="1"/>
              <a:t>logN</a:t>
            </a:r>
            <a:r>
              <a:rPr lang="en-US" sz="2400" dirty="0"/>
              <a:t>).</a:t>
            </a:r>
          </a:p>
          <a:p>
            <a:r>
              <a:rPr lang="en-US" sz="2400" b="1" u="sng" dirty="0"/>
              <a:t>Condition:</a:t>
            </a:r>
            <a:r>
              <a:rPr lang="en-US" sz="2400" b="1" dirty="0"/>
              <a:t> </a:t>
            </a:r>
            <a:r>
              <a:rPr lang="en-US" sz="2400" dirty="0"/>
              <a:t>for every node in the tree, the height of the left and right subtrees can differ by at most </a:t>
            </a:r>
            <a:r>
              <a:rPr lang="en-US" sz="2400" b="1" dirty="0"/>
              <a:t>1</a:t>
            </a:r>
            <a:r>
              <a:rPr lang="en-US" sz="2400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5911E-3F3D-4AEF-9C23-5AD7DFC2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43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092F3-6CB3-4C16-8CFD-62B4204D2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 AVL Trees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83EFC-BC24-4E2C-96DC-6D4D7D87B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779F7F-15CA-4AB4-8007-32E7A4D8C973}"/>
              </a:ext>
            </a:extLst>
          </p:cNvPr>
          <p:cNvSpPr/>
          <p:nvPr/>
        </p:nvSpPr>
        <p:spPr bwMode="auto">
          <a:xfrm>
            <a:off x="8268392" y="1937710"/>
            <a:ext cx="3505200" cy="4191000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E10743-9986-4675-8612-5033E028B079}"/>
              </a:ext>
            </a:extLst>
          </p:cNvPr>
          <p:cNvSpPr/>
          <p:nvPr/>
        </p:nvSpPr>
        <p:spPr bwMode="auto">
          <a:xfrm>
            <a:off x="4443152" y="1937710"/>
            <a:ext cx="3505200" cy="4191000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44A304-E9E8-4413-890F-220277D0782E}"/>
              </a:ext>
            </a:extLst>
          </p:cNvPr>
          <p:cNvSpPr txBox="1"/>
          <p:nvPr/>
        </p:nvSpPr>
        <p:spPr>
          <a:xfrm>
            <a:off x="5677592" y="1206190"/>
            <a:ext cx="11430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(1)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516B31-0DD5-4F83-9C50-C2A23DCD4304}"/>
              </a:ext>
            </a:extLst>
          </p:cNvPr>
          <p:cNvSpPr txBox="1"/>
          <p:nvPr/>
        </p:nvSpPr>
        <p:spPr>
          <a:xfrm>
            <a:off x="9472352" y="1206190"/>
            <a:ext cx="11430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(2)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Left Arrow 86">
            <a:extLst>
              <a:ext uri="{FF2B5EF4-FFF2-40B4-BE49-F238E27FC236}">
                <a16:creationId xmlns:a16="http://schemas.microsoft.com/office/drawing/2014/main" id="{A800CA34-D02B-49BC-8093-B69F4768C589}"/>
              </a:ext>
            </a:extLst>
          </p:cNvPr>
          <p:cNvSpPr/>
          <p:nvPr/>
        </p:nvSpPr>
        <p:spPr bwMode="auto">
          <a:xfrm rot="19201197">
            <a:off x="7149835" y="1354744"/>
            <a:ext cx="838200" cy="381000"/>
          </a:xfrm>
          <a:prstGeom prst="leftArrow">
            <a:avLst/>
          </a:prstGeom>
          <a:solidFill>
            <a:srgbClr val="00B050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22C4670-EAA7-41F3-AFB5-DCB917694BF2}"/>
              </a:ext>
            </a:extLst>
          </p:cNvPr>
          <p:cNvSpPr/>
          <p:nvPr/>
        </p:nvSpPr>
        <p:spPr bwMode="auto">
          <a:xfrm>
            <a:off x="5982392" y="24253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545F204-1622-4DB0-8032-89C327CB89A9}"/>
              </a:ext>
            </a:extLst>
          </p:cNvPr>
          <p:cNvSpPr/>
          <p:nvPr/>
        </p:nvSpPr>
        <p:spPr bwMode="auto">
          <a:xfrm>
            <a:off x="5220392" y="34921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C943817-F843-4CBA-87E0-39D6716E698C}"/>
              </a:ext>
            </a:extLst>
          </p:cNvPr>
          <p:cNvSpPr/>
          <p:nvPr/>
        </p:nvSpPr>
        <p:spPr bwMode="auto">
          <a:xfrm>
            <a:off x="5601392" y="44827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DB68DE9-21FE-4B16-8F22-1D89549D9332}"/>
              </a:ext>
            </a:extLst>
          </p:cNvPr>
          <p:cNvSpPr/>
          <p:nvPr/>
        </p:nvSpPr>
        <p:spPr bwMode="auto">
          <a:xfrm>
            <a:off x="4610792" y="44827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E8B5A1D-23F0-4AB4-A88F-81B4B359E3D6}"/>
              </a:ext>
            </a:extLst>
          </p:cNvPr>
          <p:cNvCxnSpPr>
            <a:cxnSpLocks/>
            <a:stCxn id="10" idx="3"/>
            <a:endCxn id="11" idx="0"/>
          </p:cNvCxnSpPr>
          <p:nvPr/>
        </p:nvCxnSpPr>
        <p:spPr bwMode="auto">
          <a:xfrm rot="5400000">
            <a:off x="5525192" y="2945716"/>
            <a:ext cx="5464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2ADE7B6-46BE-4B99-B523-246808F8A8FF}"/>
              </a:ext>
            </a:extLst>
          </p:cNvPr>
          <p:cNvCxnSpPr>
            <a:cxnSpLocks/>
            <a:stCxn id="11" idx="3"/>
            <a:endCxn id="13" idx="0"/>
          </p:cNvCxnSpPr>
          <p:nvPr/>
        </p:nvCxnSpPr>
        <p:spPr bwMode="auto">
          <a:xfrm rot="5400000">
            <a:off x="4877492" y="4050616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0FCABDD-00D1-4198-97AE-B564912783D3}"/>
              </a:ext>
            </a:extLst>
          </p:cNvPr>
          <p:cNvCxnSpPr>
            <a:cxnSpLocks/>
            <a:stCxn id="11" idx="5"/>
            <a:endCxn id="12" idx="0"/>
          </p:cNvCxnSpPr>
          <p:nvPr/>
        </p:nvCxnSpPr>
        <p:spPr bwMode="auto">
          <a:xfrm rot="16200000" flipH="1">
            <a:off x="5588318" y="4164916"/>
            <a:ext cx="470274" cy="165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46108A9F-2DF1-4CC4-98E7-781364EBDE6A}"/>
              </a:ext>
            </a:extLst>
          </p:cNvPr>
          <p:cNvSpPr/>
          <p:nvPr/>
        </p:nvSpPr>
        <p:spPr bwMode="auto">
          <a:xfrm>
            <a:off x="6744392" y="34921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8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83807F-15D8-4602-8228-3B65A24A8ECE}"/>
              </a:ext>
            </a:extLst>
          </p:cNvPr>
          <p:cNvSpPr/>
          <p:nvPr/>
        </p:nvSpPr>
        <p:spPr bwMode="auto">
          <a:xfrm>
            <a:off x="5144192" y="53971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FD4B50F-DC42-41E8-87FB-8C2BAB034288}"/>
              </a:ext>
            </a:extLst>
          </p:cNvPr>
          <p:cNvSpPr/>
          <p:nvPr/>
        </p:nvSpPr>
        <p:spPr bwMode="auto">
          <a:xfrm>
            <a:off x="6363392" y="44827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46E5251-49D8-40FE-A506-F8852C42B367}"/>
              </a:ext>
            </a:extLst>
          </p:cNvPr>
          <p:cNvCxnSpPr>
            <a:cxnSpLocks/>
            <a:stCxn id="10" idx="5"/>
            <a:endCxn id="17" idx="0"/>
          </p:cNvCxnSpPr>
          <p:nvPr/>
        </p:nvCxnSpPr>
        <p:spPr bwMode="auto">
          <a:xfrm rot="16200000" flipH="1">
            <a:off x="6502718" y="2945716"/>
            <a:ext cx="5464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58A8F6F-5ED3-4597-A8C8-78CE946DBCE9}"/>
              </a:ext>
            </a:extLst>
          </p:cNvPr>
          <p:cNvCxnSpPr>
            <a:cxnSpLocks/>
            <a:stCxn id="17" idx="3"/>
            <a:endCxn id="19" idx="0"/>
          </p:cNvCxnSpPr>
          <p:nvPr/>
        </p:nvCxnSpPr>
        <p:spPr bwMode="auto">
          <a:xfrm rot="5400000">
            <a:off x="6515792" y="4164916"/>
            <a:ext cx="470274" cy="165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B37BF27-E7FB-4156-864D-F370E2237E62}"/>
              </a:ext>
            </a:extLst>
          </p:cNvPr>
          <p:cNvCxnSpPr>
            <a:cxnSpLocks/>
            <a:stCxn id="12" idx="3"/>
            <a:endCxn id="18" idx="0"/>
          </p:cNvCxnSpPr>
          <p:nvPr/>
        </p:nvCxnSpPr>
        <p:spPr bwMode="auto">
          <a:xfrm rot="5400000">
            <a:off x="5372792" y="5079316"/>
            <a:ext cx="3940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701D185C-90B3-411F-972D-AA5FF904CB1B}"/>
              </a:ext>
            </a:extLst>
          </p:cNvPr>
          <p:cNvSpPr/>
          <p:nvPr/>
        </p:nvSpPr>
        <p:spPr bwMode="auto">
          <a:xfrm>
            <a:off x="9944792" y="22729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AFE6990-4EEE-4809-9D77-DC7BF29F250D}"/>
              </a:ext>
            </a:extLst>
          </p:cNvPr>
          <p:cNvSpPr/>
          <p:nvPr/>
        </p:nvSpPr>
        <p:spPr bwMode="auto">
          <a:xfrm>
            <a:off x="9182792" y="33397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BF1FA4-AFE5-420D-BE6F-CC121BC552E5}"/>
              </a:ext>
            </a:extLst>
          </p:cNvPr>
          <p:cNvSpPr/>
          <p:nvPr/>
        </p:nvSpPr>
        <p:spPr bwMode="auto">
          <a:xfrm>
            <a:off x="9563792" y="43303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371C0FF-0B82-4F90-A9AE-5DB526AC8677}"/>
              </a:ext>
            </a:extLst>
          </p:cNvPr>
          <p:cNvSpPr/>
          <p:nvPr/>
        </p:nvSpPr>
        <p:spPr bwMode="auto">
          <a:xfrm>
            <a:off x="8573192" y="43303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FB71F71-849A-42CD-9A17-EE6806FBC7D1}"/>
              </a:ext>
            </a:extLst>
          </p:cNvPr>
          <p:cNvCxnSpPr>
            <a:cxnSpLocks/>
            <a:stCxn id="23" idx="3"/>
            <a:endCxn id="24" idx="0"/>
          </p:cNvCxnSpPr>
          <p:nvPr/>
        </p:nvCxnSpPr>
        <p:spPr bwMode="auto">
          <a:xfrm rot="5400000">
            <a:off x="9487592" y="2793316"/>
            <a:ext cx="5464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1323E92-638C-403A-9C8C-9CE3216459CE}"/>
              </a:ext>
            </a:extLst>
          </p:cNvPr>
          <p:cNvCxnSpPr>
            <a:cxnSpLocks/>
            <a:stCxn id="24" idx="3"/>
            <a:endCxn id="26" idx="0"/>
          </p:cNvCxnSpPr>
          <p:nvPr/>
        </p:nvCxnSpPr>
        <p:spPr bwMode="auto">
          <a:xfrm rot="5400000">
            <a:off x="8839892" y="3898216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95C399C-EF4A-447D-9DCE-6D3593E7151A}"/>
              </a:ext>
            </a:extLst>
          </p:cNvPr>
          <p:cNvCxnSpPr>
            <a:cxnSpLocks/>
            <a:stCxn id="24" idx="5"/>
            <a:endCxn id="25" idx="0"/>
          </p:cNvCxnSpPr>
          <p:nvPr/>
        </p:nvCxnSpPr>
        <p:spPr bwMode="auto">
          <a:xfrm rot="16200000" flipH="1">
            <a:off x="9550718" y="4012516"/>
            <a:ext cx="470274" cy="165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63100886-893B-41C6-9070-3659E3D005C7}"/>
              </a:ext>
            </a:extLst>
          </p:cNvPr>
          <p:cNvSpPr/>
          <p:nvPr/>
        </p:nvSpPr>
        <p:spPr bwMode="auto">
          <a:xfrm>
            <a:off x="10706792" y="33397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8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443A3C1-7B99-4DF8-AC93-5A0F94DC79E8}"/>
              </a:ext>
            </a:extLst>
          </p:cNvPr>
          <p:cNvSpPr/>
          <p:nvPr/>
        </p:nvSpPr>
        <p:spPr bwMode="auto">
          <a:xfrm>
            <a:off x="9106592" y="52447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9C4BE56-DDB9-46F7-893E-FDEA0831576F}"/>
              </a:ext>
            </a:extLst>
          </p:cNvPr>
          <p:cNvSpPr/>
          <p:nvPr/>
        </p:nvSpPr>
        <p:spPr bwMode="auto">
          <a:xfrm>
            <a:off x="10097192" y="5244790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B13BA7E-68C2-4343-A564-76AEDAEEB10D}"/>
              </a:ext>
            </a:extLst>
          </p:cNvPr>
          <p:cNvCxnSpPr>
            <a:cxnSpLocks/>
            <a:stCxn id="23" idx="5"/>
            <a:endCxn id="30" idx="0"/>
          </p:cNvCxnSpPr>
          <p:nvPr/>
        </p:nvCxnSpPr>
        <p:spPr bwMode="auto">
          <a:xfrm rot="16200000" flipH="1">
            <a:off x="10465118" y="2793316"/>
            <a:ext cx="5464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19D1B84-E53C-48B3-A2E9-56E28D4DD9FB}"/>
              </a:ext>
            </a:extLst>
          </p:cNvPr>
          <p:cNvCxnSpPr>
            <a:cxnSpLocks/>
            <a:stCxn id="25" idx="5"/>
            <a:endCxn id="32" idx="0"/>
          </p:cNvCxnSpPr>
          <p:nvPr/>
        </p:nvCxnSpPr>
        <p:spPr bwMode="auto">
          <a:xfrm rot="16200000" flipH="1">
            <a:off x="10046018" y="4888816"/>
            <a:ext cx="3940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5D5F632-3B7D-44DF-B0F6-E6F0C63110DA}"/>
              </a:ext>
            </a:extLst>
          </p:cNvPr>
          <p:cNvCxnSpPr>
            <a:cxnSpLocks/>
            <a:stCxn id="25" idx="3"/>
            <a:endCxn id="31" idx="0"/>
          </p:cNvCxnSpPr>
          <p:nvPr/>
        </p:nvCxnSpPr>
        <p:spPr bwMode="auto">
          <a:xfrm rot="5400000">
            <a:off x="9335192" y="4926916"/>
            <a:ext cx="3940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36" name="Multiply 113">
            <a:extLst>
              <a:ext uri="{FF2B5EF4-FFF2-40B4-BE49-F238E27FC236}">
                <a16:creationId xmlns:a16="http://schemas.microsoft.com/office/drawing/2014/main" id="{35E128D8-F772-4295-A036-6CB805152D92}"/>
              </a:ext>
            </a:extLst>
          </p:cNvPr>
          <p:cNvSpPr/>
          <p:nvPr/>
        </p:nvSpPr>
        <p:spPr bwMode="auto">
          <a:xfrm>
            <a:off x="10630592" y="1129990"/>
            <a:ext cx="685800" cy="990600"/>
          </a:xfrm>
          <a:prstGeom prst="mathMultiply">
            <a:avLst>
              <a:gd name="adj1" fmla="val 10187"/>
            </a:avLst>
          </a:prstGeom>
          <a:solidFill>
            <a:srgbClr val="FF0000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5148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FE47F-6104-4620-9E92-CB4D77896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Search Tree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4055C-0340-4CF5-87BE-38F086CB8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C:\Users\Wedad\Desktop\X6vkB.png">
            <a:extLst>
              <a:ext uri="{FF2B5EF4-FFF2-40B4-BE49-F238E27FC236}">
                <a16:creationId xmlns:a16="http://schemas.microsoft.com/office/drawing/2014/main" id="{3450002F-F93A-4B06-8A99-E5E6029794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05200" y="1829646"/>
            <a:ext cx="5181600" cy="4318000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16F930-A13C-4BF5-9DF1-3A8EAE0F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5552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0D18A-3CC7-4DE6-99AC-4C76176AC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VL Tree Visualization 1-2-3-4">
            <a:hlinkClick r:id="" action="ppaction://media"/>
            <a:extLst>
              <a:ext uri="{FF2B5EF4-FFF2-40B4-BE49-F238E27FC236}">
                <a16:creationId xmlns:a16="http://schemas.microsoft.com/office/drawing/2014/main" id="{570CE209-C870-452F-AD92-C7117953362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3285" cy="68580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E29144-0035-4DCB-816A-1498F3464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270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5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72B34-D5C4-404F-8A6A-313B073D7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 AVL Trees - Rotation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5D4ED3-3776-4153-B4D1-CFC1351B7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41</a:t>
            </a:fld>
            <a:endParaRPr lang="en-US" dirty="0"/>
          </a:p>
        </p:txBody>
      </p:sp>
      <p:pic>
        <p:nvPicPr>
          <p:cNvPr id="5" name="Picture 2" descr="C:\Users\Fatma\Desktop\r.png">
            <a:extLst>
              <a:ext uri="{FF2B5EF4-FFF2-40B4-BE49-F238E27FC236}">
                <a16:creationId xmlns:a16="http://schemas.microsoft.com/office/drawing/2014/main" id="{D16C9B9B-C57F-45A4-AA19-D5C2EC531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0298" y="2663283"/>
            <a:ext cx="9451403" cy="30831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879653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EE539-644A-48A6-8723-C28F0F334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 AVL Trees - Rotation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A20F9-3471-4943-BB37-D6B758A9F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DE6F9-A5EA-4B94-BA82-65CEF5C2D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42</a:t>
            </a:fld>
            <a:endParaRPr lang="en-US" dirty="0"/>
          </a:p>
        </p:txBody>
      </p:sp>
      <p:pic>
        <p:nvPicPr>
          <p:cNvPr id="5" name="Picture 2" descr="C:\Users\Wedad\Desktop\simplerotations - Copy.png">
            <a:extLst>
              <a:ext uri="{FF2B5EF4-FFF2-40B4-BE49-F238E27FC236}">
                <a16:creationId xmlns:a16="http://schemas.microsoft.com/office/drawing/2014/main" id="{5B4C8937-11A5-4711-A7B5-4EC95358C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98309" y="2108201"/>
            <a:ext cx="8456341" cy="3875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719187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6DF0C45-BB85-4142-BB11-3BC568FF926C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D8F1E7-A5FC-4352-99ED-9652477DE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629" y="5703156"/>
            <a:ext cx="9130737" cy="743682"/>
          </a:xfrm>
        </p:spPr>
        <p:txBody>
          <a:bodyPr/>
          <a:lstStyle/>
          <a:p>
            <a:pPr algn="ctr"/>
            <a:r>
              <a:rPr lang="en-US" sz="6600" dirty="0"/>
              <a:t>Binary Search Trees in STL</a:t>
            </a:r>
          </a:p>
        </p:txBody>
      </p:sp>
      <p:pic>
        <p:nvPicPr>
          <p:cNvPr id="5" name="Picture 2" descr="C:\Users\Fatma\Desktop\Ontology.png">
            <a:extLst>
              <a:ext uri="{FF2B5EF4-FFF2-40B4-BE49-F238E27FC236}">
                <a16:creationId xmlns:a16="http://schemas.microsoft.com/office/drawing/2014/main" id="{BA83D9F0-A558-4895-8720-6871C1F71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59602" y="822969"/>
            <a:ext cx="4072793" cy="2932411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13642-622A-45E2-9600-27741A4CD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2008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0D6BDA4-FBDA-4BB0-BDC8-D0AFE4017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 sets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C03D9C-4CA6-4B21-965D-EF2DBD9AE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10302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Sets are containers that store </a:t>
            </a:r>
            <a:r>
              <a:rPr lang="en-US" sz="2400" b="1" dirty="0"/>
              <a:t>unique</a:t>
            </a:r>
            <a:r>
              <a:rPr lang="en-US" sz="2400" dirty="0"/>
              <a:t> elements following a specific order.</a:t>
            </a:r>
          </a:p>
          <a:p>
            <a:r>
              <a:rPr lang="en-US" sz="2400" dirty="0"/>
              <a:t>Declaration: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Adding values: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Note: if the value already exists, it will not be added.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6306C-EA1E-4C48-B1D1-D399E89B8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44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8F8539B-1BC0-4162-A152-3162D14ED6A3}"/>
              </a:ext>
            </a:extLst>
          </p:cNvPr>
          <p:cNvSpPr txBox="1">
            <a:spLocks/>
          </p:cNvSpPr>
          <p:nvPr/>
        </p:nvSpPr>
        <p:spPr bwMode="auto">
          <a:xfrm>
            <a:off x="1328853" y="3226419"/>
            <a:ext cx="4114800" cy="609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set&lt;</a:t>
            </a:r>
            <a:r>
              <a:rPr lang="en-US" sz="2800" b="1" kern="0" dirty="0" err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&gt; s;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66DF333-47E3-4FAF-A72A-9631E08AF25A}"/>
              </a:ext>
            </a:extLst>
          </p:cNvPr>
          <p:cNvSpPr txBox="1">
            <a:spLocks/>
          </p:cNvSpPr>
          <p:nvPr/>
        </p:nvSpPr>
        <p:spPr bwMode="auto">
          <a:xfrm>
            <a:off x="1328853" y="4755373"/>
            <a:ext cx="4114800" cy="609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s.insert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(100);</a:t>
            </a:r>
          </a:p>
        </p:txBody>
      </p:sp>
    </p:spTree>
    <p:extLst>
      <p:ext uri="{BB962C8B-B14F-4D97-AF65-F5344CB8AC3E}">
        <p14:creationId xmlns:p14="http://schemas.microsoft.com/office/powerpoint/2010/main" val="3271453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F3AF7-619B-40D8-BA78-080EFD54C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Iterators with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C88CC-34F2-4FB4-AA6B-628671BEF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You can use an iterator to access values.</a:t>
            </a:r>
          </a:p>
          <a:p>
            <a:r>
              <a:rPr lang="en-US" sz="2800" dirty="0"/>
              <a:t>Works the same way as </a:t>
            </a:r>
            <a:r>
              <a:rPr lang="en-US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in-order traversal</a:t>
            </a:r>
            <a:r>
              <a:rPr lang="en-US" sz="2800" dirty="0"/>
              <a:t>.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BCF49B-EB3F-4140-9B71-5EF85C588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45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30D582-01D5-4958-B5DB-4DDE9F312E0C}"/>
              </a:ext>
            </a:extLst>
          </p:cNvPr>
          <p:cNvSpPr txBox="1">
            <a:spLocks/>
          </p:cNvSpPr>
          <p:nvPr/>
        </p:nvSpPr>
        <p:spPr bwMode="auto">
          <a:xfrm>
            <a:off x="1390185" y="3429000"/>
            <a:ext cx="6962078" cy="24384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set&lt;</a:t>
            </a:r>
            <a:r>
              <a:rPr lang="en-US" sz="2400" b="1" kern="0" dirty="0" err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&gt;::</a:t>
            </a:r>
            <a:r>
              <a:rPr lang="en-US" sz="2400" b="1" kern="0" dirty="0" err="1">
                <a:latin typeface="Courier New" pitchFamily="49" charset="0"/>
                <a:cs typeface="Courier New" pitchFamily="49" charset="0"/>
              </a:rPr>
              <a:t>iterator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 it;</a:t>
            </a:r>
          </a:p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endParaRPr lang="en-US" sz="2400" b="1" kern="0" dirty="0">
              <a:solidFill>
                <a:schemeClr val="bg2"/>
              </a:solidFill>
              <a:latin typeface="Courier New" pitchFamily="49" charset="0"/>
              <a:cs typeface="Courier New" pitchFamily="49" charset="0"/>
            </a:endParaRPr>
          </a:p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400" b="1" kern="0" dirty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for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(it=</a:t>
            </a:r>
            <a:r>
              <a:rPr lang="en-US" sz="2400" b="1" kern="0" dirty="0" err="1">
                <a:latin typeface="Courier New" pitchFamily="49" charset="0"/>
                <a:cs typeface="Courier New" pitchFamily="49" charset="0"/>
              </a:rPr>
              <a:t>s.begin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();it!=</a:t>
            </a:r>
            <a:r>
              <a:rPr lang="en-US" sz="2400" b="1" kern="0" dirty="0" err="1">
                <a:latin typeface="Courier New" pitchFamily="49" charset="0"/>
                <a:cs typeface="Courier New" pitchFamily="49" charset="0"/>
              </a:rPr>
              <a:t>s.end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();it++)</a:t>
            </a:r>
          </a:p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en-US" sz="2400" b="1" kern="0" dirty="0" err="1">
                <a:latin typeface="Courier New" pitchFamily="49" charset="0"/>
                <a:cs typeface="Courier New" pitchFamily="49" charset="0"/>
              </a:rPr>
              <a:t>cout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&lt;&lt;*it&lt;&lt;</a:t>
            </a:r>
            <a:r>
              <a:rPr lang="en-US" sz="2400" b="1" kern="0" dirty="0" err="1">
                <a:latin typeface="Courier New" pitchFamily="49" charset="0"/>
                <a:cs typeface="Courier New" pitchFamily="49" charset="0"/>
              </a:rPr>
              <a:t>endl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355917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E786B-E5AB-4503-8123-B6D99DA88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72C3D-7D2A-4C59-838B-E9948F38D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1A8812-B098-47B2-B1D8-38F16B16B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7E225-8CA6-4EF2-8265-38C126E0F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maps, </a:t>
            </a:r>
            <a:r>
              <a:rPr lang="en-US" b="1" dirty="0"/>
              <a:t>Pairs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AB5C4-705D-44C5-AC85-166A6B503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This class couples together a pair of values.</a:t>
            </a:r>
          </a:p>
          <a:p>
            <a:r>
              <a:rPr lang="en-US" sz="2800" dirty="0"/>
              <a:t>They can be of different types.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u="sng" dirty="0"/>
              <a:t>Examples:</a:t>
            </a:r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E0FBF5-6C5D-4E34-A54C-6CF56484D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4BF67CC-CE45-4D13-945C-4B8FAF14A358}"/>
              </a:ext>
            </a:extLst>
          </p:cNvPr>
          <p:cNvSpPr txBox="1">
            <a:spLocks/>
          </p:cNvSpPr>
          <p:nvPr/>
        </p:nvSpPr>
        <p:spPr bwMode="auto">
          <a:xfrm>
            <a:off x="1988634" y="3379046"/>
            <a:ext cx="5105400" cy="609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pair&lt;type1, type2&gt; p;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2F750E-AD0F-4C8D-A428-933F249D92DA}"/>
              </a:ext>
            </a:extLst>
          </p:cNvPr>
          <p:cNvSpPr txBox="1">
            <a:spLocks/>
          </p:cNvSpPr>
          <p:nvPr/>
        </p:nvSpPr>
        <p:spPr bwMode="auto">
          <a:xfrm>
            <a:off x="1988634" y="4793436"/>
            <a:ext cx="5105400" cy="609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pair&lt;string, string&gt; p;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2EC136C-A931-4747-92F4-E1007F8C5131}"/>
              </a:ext>
            </a:extLst>
          </p:cNvPr>
          <p:cNvSpPr txBox="1">
            <a:spLocks/>
          </p:cNvSpPr>
          <p:nvPr/>
        </p:nvSpPr>
        <p:spPr bwMode="auto">
          <a:xfrm>
            <a:off x="1988634" y="5555436"/>
            <a:ext cx="5105400" cy="609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pair&lt;</a:t>
            </a:r>
            <a:r>
              <a:rPr lang="en-US" sz="2800" b="1" kern="0" dirty="0" err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, string&gt; p;</a:t>
            </a:r>
          </a:p>
        </p:txBody>
      </p:sp>
    </p:spTree>
    <p:extLst>
      <p:ext uri="{BB962C8B-B14F-4D97-AF65-F5344CB8AC3E}">
        <p14:creationId xmlns:p14="http://schemas.microsoft.com/office/powerpoint/2010/main" val="20114934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E786B-E5AB-4503-8123-B6D99DA88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72C3D-7D2A-4C59-838B-E9948F38D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individual values can be accessed through its public members first and second.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1A8812-B098-47B2-B1D8-38F16B16B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5DC9CFE-0389-48FF-ABE6-BCABA173858C}"/>
              </a:ext>
            </a:extLst>
          </p:cNvPr>
          <p:cNvSpPr txBox="1">
            <a:spLocks/>
          </p:cNvSpPr>
          <p:nvPr/>
        </p:nvSpPr>
        <p:spPr bwMode="auto">
          <a:xfrm>
            <a:off x="2066693" y="3354492"/>
            <a:ext cx="7848600" cy="1371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p.first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= 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“Ahmed"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p.second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“Engineer"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1F87B34-EF29-4568-BD90-4553BA52C7AE}"/>
              </a:ext>
            </a:extLst>
          </p:cNvPr>
          <p:cNvSpPr txBox="1">
            <a:spLocks/>
          </p:cNvSpPr>
          <p:nvPr/>
        </p:nvSpPr>
        <p:spPr bwMode="auto">
          <a:xfrm>
            <a:off x="2066693" y="5107092"/>
            <a:ext cx="7848600" cy="762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cout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p.first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&lt;&lt;" "&lt;&lt;</a:t>
            </a: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p.second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endl</a:t>
            </a:r>
            <a:r>
              <a:rPr lang="en-US" sz="2800" b="1" kern="0" dirty="0">
                <a:solidFill>
                  <a:schemeClr val="bg2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317773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4E590-E55A-4457-9C31-0A6D902D7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make_pair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81012-2483-4C4C-8AFD-A15703E09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Constructs a pair object with its first element set to x and its second element set to y.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8DB761-C9EB-4A68-AFAB-AF4C3D88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63DCE1F-4CCC-4683-BB49-B7C7AC0D2AD7}"/>
              </a:ext>
            </a:extLst>
          </p:cNvPr>
          <p:cNvSpPr txBox="1">
            <a:spLocks/>
          </p:cNvSpPr>
          <p:nvPr/>
        </p:nvSpPr>
        <p:spPr bwMode="auto">
          <a:xfrm>
            <a:off x="2202180" y="2108201"/>
            <a:ext cx="7848600" cy="9144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fr-FR" sz="2800" b="1" kern="0" dirty="0">
                <a:latin typeface="Courier New" pitchFamily="49" charset="0"/>
                <a:cs typeface="Courier New" pitchFamily="49" charset="0"/>
              </a:rPr>
              <a:t>pair&lt;T1,T2&gt; </a:t>
            </a:r>
            <a:r>
              <a:rPr lang="fr-FR" sz="2800" b="1" kern="0" dirty="0" err="1">
                <a:latin typeface="Courier New" pitchFamily="49" charset="0"/>
                <a:cs typeface="Courier New" pitchFamily="49" charset="0"/>
              </a:rPr>
              <a:t>make_pair</a:t>
            </a:r>
            <a:r>
              <a:rPr lang="fr-FR" sz="2800" b="1" kern="0" dirty="0">
                <a:latin typeface="Courier New" pitchFamily="49" charset="0"/>
                <a:cs typeface="Courier New" pitchFamily="49" charset="0"/>
              </a:rPr>
              <a:t> (T1 x, T2 y);</a:t>
            </a:r>
            <a:endParaRPr lang="en-US" sz="2800" b="1" kern="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76DFA82-4F50-44E0-8699-D0A36C07AA06}"/>
              </a:ext>
            </a:extLst>
          </p:cNvPr>
          <p:cNvSpPr txBox="1">
            <a:spLocks/>
          </p:cNvSpPr>
          <p:nvPr/>
        </p:nvSpPr>
        <p:spPr bwMode="auto">
          <a:xfrm>
            <a:off x="2171700" y="4878492"/>
            <a:ext cx="7848600" cy="990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 lnSpcReduction="10000"/>
          </a:bodyPr>
          <a:lstStyle/>
          <a:p>
            <a:pPr marL="342900" lvl="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pair &lt;</a:t>
            </a: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string,string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&gt; p;</a:t>
            </a:r>
          </a:p>
          <a:p>
            <a:pPr marL="342900" lvl="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p=</a:t>
            </a: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make_pair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“</a:t>
            </a:r>
            <a:r>
              <a:rPr lang="en-US" sz="2800" b="1" kern="0" dirty="0" err="1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Ahmed"</a:t>
            </a: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2800" b="1" kern="0" dirty="0" err="1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“Engineer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53765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BST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C995-F410-46D3-BAB1-218E8DD0E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/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Contains(value):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/>
              <a:t>returns true if “value” exists in the tree.</a:t>
            </a:r>
          </a:p>
          <a:p>
            <a:pPr marL="225425" indent="-225425"/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Insert(value): </a:t>
            </a:r>
            <a:r>
              <a:rPr lang="en-US" sz="3200" dirty="0"/>
              <a:t>adds a value to the tree.</a:t>
            </a:r>
          </a:p>
          <a:p>
            <a:pPr marL="225425" indent="-225425"/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Traverse:</a:t>
            </a:r>
            <a:r>
              <a:rPr lang="en-US" sz="3200" dirty="0"/>
              <a:t> (display)  displays all nodes in the tree.</a:t>
            </a:r>
          </a:p>
          <a:p>
            <a:pPr marL="225425" indent="-225425"/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Remove(value): </a:t>
            </a:r>
            <a:r>
              <a:rPr lang="en-US" sz="3200" dirty="0"/>
              <a:t>deletes a node from the tree.</a:t>
            </a:r>
          </a:p>
          <a:p>
            <a:endParaRPr lang="en-US" sz="3200" dirty="0"/>
          </a:p>
          <a:p>
            <a:endParaRPr lang="en-US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C456EF-54DF-4DDD-B034-8A71CDD34458}"/>
              </a:ext>
            </a:extLst>
          </p:cNvPr>
          <p:cNvSpPr/>
          <p:nvPr/>
        </p:nvSpPr>
        <p:spPr>
          <a:xfrm>
            <a:off x="1066800" y="4166426"/>
            <a:ext cx="10058399" cy="7401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CAD741-86F3-45DF-AB2D-59E503E9E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53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FC13C-FF66-498F-BED6-DACA37043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Using pairs with other Data Structures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953D4-E059-4E44-930E-B77D96E78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F720D-8E4F-4901-9C60-6F3E7EEC9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50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74DC08-F5F5-4866-95DE-CAEE92D26654}"/>
              </a:ext>
            </a:extLst>
          </p:cNvPr>
          <p:cNvSpPr txBox="1">
            <a:spLocks/>
          </p:cNvSpPr>
          <p:nvPr/>
        </p:nvSpPr>
        <p:spPr bwMode="auto">
          <a:xfrm>
            <a:off x="1783080" y="2033693"/>
            <a:ext cx="8686800" cy="4038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vector&lt;pair&lt;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string,string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&gt;&gt; v;</a:t>
            </a:r>
          </a:p>
          <a:p>
            <a:pPr marL="342900" lvl="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v.push_back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make_pair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5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500" b="1" kern="0" dirty="0" err="1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Salma"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2500" b="1" kern="0" dirty="0" err="1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"Doctor</a:t>
            </a:r>
            <a:r>
              <a:rPr lang="en-US" sz="25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342900" lvl="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v.push_back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make_pair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5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500" b="1" kern="0" dirty="0" err="1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Ahmed"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2500" b="1" kern="0" dirty="0" err="1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"Engineer</a:t>
            </a:r>
            <a:r>
              <a:rPr lang="en-US" sz="25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342900" lvl="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v.push_back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make_pair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5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500" b="1" kern="0" dirty="0" err="1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Mohamed"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2500" b="1" kern="0" dirty="0" err="1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"Teacher</a:t>
            </a:r>
            <a:r>
              <a:rPr lang="en-US" sz="25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endParaRPr lang="en-US" sz="2500" b="1" kern="0" dirty="0">
              <a:solidFill>
                <a:schemeClr val="bg2"/>
              </a:solidFill>
              <a:latin typeface="Courier New" pitchFamily="49" charset="0"/>
              <a:cs typeface="Courier New" pitchFamily="49" charset="0"/>
            </a:endParaRPr>
          </a:p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500" b="1" kern="0" dirty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for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500" b="1" kern="0" dirty="0" err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2500" b="1" kern="0" dirty="0">
                <a:solidFill>
                  <a:schemeClr val="bg2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=0;i&lt;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v.size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++)</a:t>
            </a:r>
          </a:p>
          <a:p>
            <a:pPr marL="34290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500" b="1" kern="0" dirty="0">
                <a:solidFill>
                  <a:schemeClr val="bg2"/>
                </a:solidFill>
                <a:latin typeface="Courier New" pitchFamily="49" charset="0"/>
                <a:cs typeface="Courier New" pitchFamily="49" charset="0"/>
              </a:rPr>
              <a:t>	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cout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&lt;&lt;v[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].first&lt;&lt;</a:t>
            </a:r>
            <a:r>
              <a:rPr lang="en-US" sz="25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 "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&lt;&lt;v[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].second&lt;&lt;</a:t>
            </a:r>
            <a:r>
              <a:rPr lang="en-US" sz="2500" b="1" kern="0" dirty="0" err="1">
                <a:latin typeface="Courier New" pitchFamily="49" charset="0"/>
                <a:cs typeface="Courier New" pitchFamily="49" charset="0"/>
              </a:rPr>
              <a:t>endl</a:t>
            </a:r>
            <a:r>
              <a:rPr lang="en-US" sz="2500" b="1" kern="0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34290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endParaRPr lang="en-US" sz="2500" b="1" kern="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0960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2103F-DAEA-4ADE-8AF3-26DEA4520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4DF1D-E804-4399-AC87-DA06FC794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65939"/>
            <a:ext cx="10058400" cy="3760891"/>
          </a:xfrm>
        </p:spPr>
        <p:txBody>
          <a:bodyPr>
            <a:normAutofit/>
          </a:bodyPr>
          <a:lstStyle/>
          <a:p>
            <a:r>
              <a:rPr lang="en-US" sz="3200" dirty="0"/>
              <a:t>Declared as: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You can use the ([]) operator to access, add, or edit elements: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D8626-E860-4976-ADC2-1A52B5EE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6B03D1F-5D85-4B2C-8E0C-71D2E9C38CC0}"/>
              </a:ext>
            </a:extLst>
          </p:cNvPr>
          <p:cNvSpPr txBox="1">
            <a:spLocks/>
          </p:cNvSpPr>
          <p:nvPr/>
        </p:nvSpPr>
        <p:spPr bwMode="auto">
          <a:xfrm>
            <a:off x="2628900" y="2634161"/>
            <a:ext cx="6934200" cy="609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map&lt;key type, value type&gt;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7B4C576-41DB-4870-B2BB-8DFE6B0F6FD5}"/>
              </a:ext>
            </a:extLst>
          </p:cNvPr>
          <p:cNvSpPr txBox="1">
            <a:spLocks/>
          </p:cNvSpPr>
          <p:nvPr/>
        </p:nvSpPr>
        <p:spPr bwMode="auto">
          <a:xfrm>
            <a:off x="3243954" y="3918803"/>
            <a:ext cx="6934200" cy="2362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 fontScale="85000" lnSpcReduction="20000"/>
          </a:bodyPr>
          <a:lstStyle/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map&lt;</a:t>
            </a: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string,string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&gt; jobs;</a:t>
            </a:r>
          </a:p>
          <a:p>
            <a:pPr marL="34290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jobs[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"Salma"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] = 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"Doctor"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342900" lvl="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jobs[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"Ahmed"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] = 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"Engineer"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342900" lvl="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jobs[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"Mohamed"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] = 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"Teacher"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endParaRPr lang="en-US" sz="2800" b="1" kern="0" dirty="0">
              <a:latin typeface="Courier New" pitchFamily="49" charset="0"/>
              <a:cs typeface="Courier New" pitchFamily="49" charset="0"/>
            </a:endParaRPr>
          </a:p>
          <a:p>
            <a:pPr marL="342900" lvl="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cout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&lt;&lt; jobs[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"Ahmed"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]&lt;&lt;</a:t>
            </a: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endl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62148907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F3AF7-619B-40D8-BA78-080EFD54C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Iterators with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C88CC-34F2-4FB4-AA6B-628671BEF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You can use an iterator to access values.</a:t>
            </a:r>
          </a:p>
          <a:p>
            <a:r>
              <a:rPr lang="en-US" sz="2800" dirty="0"/>
              <a:t>Works the same way as </a:t>
            </a:r>
            <a:r>
              <a:rPr lang="en-US" sz="2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in-order traversal</a:t>
            </a:r>
            <a:r>
              <a:rPr lang="en-US" sz="2800" dirty="0"/>
              <a:t>.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BCF49B-EB3F-4140-9B71-5EF85C588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52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BD381E9-ADD0-41FF-BDA6-95DFC5AF4553}"/>
              </a:ext>
            </a:extLst>
          </p:cNvPr>
          <p:cNvSpPr txBox="1">
            <a:spLocks/>
          </p:cNvSpPr>
          <p:nvPr/>
        </p:nvSpPr>
        <p:spPr bwMode="auto">
          <a:xfrm>
            <a:off x="1943100" y="3429000"/>
            <a:ext cx="8305800" cy="2667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map&lt;</a:t>
            </a:r>
            <a:r>
              <a:rPr lang="en-US" sz="2400" b="1" kern="0" dirty="0" err="1">
                <a:latin typeface="Courier New" pitchFamily="49" charset="0"/>
                <a:cs typeface="Courier New" pitchFamily="49" charset="0"/>
              </a:rPr>
              <a:t>string,string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&gt;::</a:t>
            </a:r>
            <a:r>
              <a:rPr lang="en-US" sz="2400" b="1" kern="0" dirty="0" err="1">
                <a:latin typeface="Courier New" pitchFamily="49" charset="0"/>
                <a:cs typeface="Courier New" pitchFamily="49" charset="0"/>
              </a:rPr>
              <a:t>iterator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 it;</a:t>
            </a:r>
          </a:p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endParaRPr lang="en-US" sz="2400" b="1" kern="0" dirty="0">
              <a:solidFill>
                <a:srgbClr val="0000FF"/>
              </a:solidFill>
              <a:latin typeface="Courier New" pitchFamily="49" charset="0"/>
              <a:cs typeface="Courier New" pitchFamily="49" charset="0"/>
            </a:endParaRPr>
          </a:p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400" b="1" kern="0" dirty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for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(it=</a:t>
            </a:r>
            <a:r>
              <a:rPr lang="en-US" sz="2400" b="1" kern="0" dirty="0" err="1">
                <a:latin typeface="Courier New" pitchFamily="49" charset="0"/>
                <a:cs typeface="Courier New" pitchFamily="49" charset="0"/>
              </a:rPr>
              <a:t>jobs.begin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();it!=</a:t>
            </a:r>
            <a:r>
              <a:rPr lang="en-US" sz="2400" b="1" kern="0" dirty="0" err="1">
                <a:latin typeface="Courier New" pitchFamily="49" charset="0"/>
                <a:cs typeface="Courier New" pitchFamily="49" charset="0"/>
              </a:rPr>
              <a:t>jobs.end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();it++)</a:t>
            </a:r>
          </a:p>
          <a:p>
            <a:pPr marL="342900" lvl="0" indent="-342900" algn="just" eaLnBrk="1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en-US" sz="2400" b="1" kern="0" dirty="0" err="1">
                <a:latin typeface="Courier New" pitchFamily="49" charset="0"/>
                <a:cs typeface="Courier New" pitchFamily="49" charset="0"/>
              </a:rPr>
              <a:t>cout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&lt;&lt;it-&gt;first&lt;&lt;</a:t>
            </a:r>
            <a:r>
              <a:rPr lang="en-US" sz="24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 "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&lt;&lt;it-&gt;second&lt;&lt;</a:t>
            </a:r>
            <a:r>
              <a:rPr lang="en-US" sz="2400" b="1" kern="0" dirty="0" err="1">
                <a:latin typeface="Courier New" pitchFamily="49" charset="0"/>
                <a:cs typeface="Courier New" pitchFamily="49" charset="0"/>
              </a:rPr>
              <a:t>endl</a:t>
            </a:r>
            <a:r>
              <a:rPr lang="en-US" sz="2400" b="1" kern="0" dirty="0"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446136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A8F72-E08C-4554-8D14-0DADC75E1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84917-2FF4-4339-9D65-B3EDB69D2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225425" indent="-225425"/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at(k):</a:t>
            </a:r>
            <a:r>
              <a:rPr lang="en-US" sz="2800" dirty="0"/>
              <a:t> returns the value associated with key k (works the same way as [] operator).</a:t>
            </a:r>
          </a:p>
          <a:p>
            <a:pPr marL="225425" indent="-225425"/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begin():</a:t>
            </a:r>
            <a:r>
              <a:rPr lang="en-US" sz="2800" dirty="0"/>
              <a:t> returns an iterator pointing at the start of the table.</a:t>
            </a:r>
          </a:p>
          <a:p>
            <a:pPr marL="225425" indent="-225425"/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end():</a:t>
            </a:r>
            <a:r>
              <a:rPr lang="en-US" sz="2800" dirty="0"/>
              <a:t> Returns an iterator pointing to the past-the-end element.</a:t>
            </a:r>
          </a:p>
          <a:p>
            <a:pPr marL="225425" indent="-225425"/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empty():</a:t>
            </a:r>
            <a:r>
              <a:rPr lang="en-US" sz="2800" dirty="0"/>
              <a:t> Returns a bool value indicating whether the container is empty.</a:t>
            </a:r>
          </a:p>
          <a:p>
            <a:pPr marL="225425" indent="-225425"/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find(k):</a:t>
            </a:r>
            <a:r>
              <a:rPr lang="en-US" sz="2800" dirty="0"/>
              <a:t> Searches the container for an element with k as key and returns an iterator to it if found, otherwise it returns the same iterator as the function end()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AF185C-6E51-4BB1-BDAB-DBD5BB70B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3234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548BE-A7AD-4370-AD40-267E250FC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016C0-1B71-4838-A1AC-0CF7E1006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5425" indent="-225425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insert(pair):</a:t>
            </a:r>
            <a:r>
              <a:rPr lang="en-US" sz="3200" dirty="0"/>
              <a:t> inserts the key-value pair given as a parameter into the map.</a:t>
            </a:r>
          </a:p>
          <a:p>
            <a:pPr marL="0" indent="0">
              <a:buNone/>
            </a:pPr>
            <a:endParaRPr lang="en-US" sz="3200" dirty="0"/>
          </a:p>
          <a:p>
            <a:pPr marL="225425" indent="-225425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erase(k):</a:t>
            </a:r>
            <a:r>
              <a:rPr lang="en-US" sz="3200" dirty="0"/>
              <a:t> removes the element with key k.</a:t>
            </a:r>
          </a:p>
          <a:p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3902BA-F8C9-447C-A735-F41AEF24E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54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FB922DD-D530-4B6E-BCE1-AC3DA8E4FB96}"/>
              </a:ext>
            </a:extLst>
          </p:cNvPr>
          <p:cNvSpPr txBox="1">
            <a:spLocks/>
          </p:cNvSpPr>
          <p:nvPr/>
        </p:nvSpPr>
        <p:spPr bwMode="auto">
          <a:xfrm>
            <a:off x="2022088" y="3379046"/>
            <a:ext cx="7620000" cy="609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 fontScale="85000" lnSpcReduction="10000"/>
          </a:bodyPr>
          <a:lstStyle/>
          <a:p>
            <a:pPr marL="34290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jobs.insert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make_pair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"Mona"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 "SWE"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));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EB16BD9-C568-4021-81D2-ED7547EBCBD7}"/>
              </a:ext>
            </a:extLst>
          </p:cNvPr>
          <p:cNvSpPr txBox="1">
            <a:spLocks/>
          </p:cNvSpPr>
          <p:nvPr/>
        </p:nvSpPr>
        <p:spPr bwMode="auto">
          <a:xfrm>
            <a:off x="2022088" y="4954691"/>
            <a:ext cx="7772400" cy="609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indent="-342900" algn="just">
              <a:spcBef>
                <a:spcPct val="20000"/>
              </a:spcBef>
              <a:buClr>
                <a:schemeClr val="accent1">
                  <a:lumMod val="75000"/>
                </a:schemeClr>
              </a:buClr>
            </a:pPr>
            <a:r>
              <a:rPr lang="en-US" sz="2800" b="1" kern="0" dirty="0" err="1">
                <a:latin typeface="Courier New" pitchFamily="49" charset="0"/>
                <a:cs typeface="Courier New" pitchFamily="49" charset="0"/>
              </a:rPr>
              <a:t>jobs.erase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800" b="1" kern="0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"Ahmed"</a:t>
            </a:r>
            <a:r>
              <a:rPr lang="en-US" sz="2800" b="1" kern="0" dirty="0"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8320057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57616-75CA-4436-8FC2-B3D3ED9F8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043DC-D1CA-43BF-8F2E-A9D251A1B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5425" indent="-225425"/>
            <a:r>
              <a:rPr lang="en-US" sz="2800" dirty="0"/>
              <a:t>Lecture Notes.</a:t>
            </a:r>
          </a:p>
          <a:p>
            <a:pPr marL="225425" indent="-225425"/>
            <a:r>
              <a:rPr lang="en-US" sz="2800" dirty="0"/>
              <a:t>Lecture Code.</a:t>
            </a:r>
          </a:p>
          <a:p>
            <a:pPr marL="225425" indent="-225425"/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Textbook: </a:t>
            </a:r>
          </a:p>
          <a:p>
            <a:pPr lvl="1"/>
            <a:r>
              <a:rPr lang="en-US" dirty="0"/>
              <a:t>Chapter 4: 4.3, 4.8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98A51-B03A-4053-B852-4DE901251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6014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ee Vintage Thank You Vectors, 3,000+ Images in AI, EPS format">
            <a:extLst>
              <a:ext uri="{FF2B5EF4-FFF2-40B4-BE49-F238E27FC236}">
                <a16:creationId xmlns:a16="http://schemas.microsoft.com/office/drawing/2014/main" id="{0190ACD4-D56E-4439-846D-43CE8B9433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675" y="1319212"/>
            <a:ext cx="5962650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E6FDF9-C733-4C9C-A42C-3B930354B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279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4D757-E97D-460A-AAE0-47BE390C3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BST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C995-F410-46D3-BAB1-218E8DD0E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25425" indent="-225425"/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Contains(value):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200" dirty="0"/>
              <a:t>returns true if “value” exists in the tree.</a:t>
            </a:r>
          </a:p>
          <a:p>
            <a:pPr marL="225425" indent="-225425"/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Insert(value): </a:t>
            </a:r>
            <a:r>
              <a:rPr lang="en-US" sz="3200" dirty="0"/>
              <a:t>adds a value to the tree.</a:t>
            </a:r>
          </a:p>
          <a:p>
            <a:pPr marL="225425" indent="-225425"/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Traverse:</a:t>
            </a:r>
            <a:r>
              <a:rPr lang="en-US" sz="3200" dirty="0"/>
              <a:t> (display)  displays all nodes in the tree.</a:t>
            </a:r>
          </a:p>
          <a:p>
            <a:pPr marL="225425" indent="-225425"/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Remove(value): </a:t>
            </a:r>
            <a:r>
              <a:rPr lang="en-US" sz="3200" dirty="0"/>
              <a:t>deletes a node from the tree.</a:t>
            </a:r>
          </a:p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  </a:t>
            </a:r>
            <a:r>
              <a:rPr lang="en-US" sz="3200" b="1" u="sng" dirty="0">
                <a:solidFill>
                  <a:schemeClr val="accent1">
                    <a:lumMod val="50000"/>
                  </a:schemeClr>
                </a:solidFill>
              </a:rPr>
              <a:t>Helper Function: </a:t>
            </a:r>
          </a:p>
          <a:p>
            <a:pPr lvl="2"/>
            <a:r>
              <a:rPr lang="en-US" sz="2600" b="1" dirty="0">
                <a:solidFill>
                  <a:schemeClr val="accent1">
                    <a:lumMod val="50000"/>
                  </a:schemeClr>
                </a:solidFill>
              </a:rPr>
              <a:t>Find Parent: </a:t>
            </a:r>
            <a:r>
              <a:rPr lang="en-US" sz="2600" dirty="0"/>
              <a:t>Returns the parent of the given value.</a:t>
            </a:r>
          </a:p>
          <a:p>
            <a:endParaRPr lang="en-US" sz="3200" dirty="0"/>
          </a:p>
          <a:p>
            <a:endParaRPr lang="en-US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C456EF-54DF-4DDD-B034-8A71CDD34458}"/>
              </a:ext>
            </a:extLst>
          </p:cNvPr>
          <p:cNvSpPr/>
          <p:nvPr/>
        </p:nvSpPr>
        <p:spPr>
          <a:xfrm>
            <a:off x="1066800" y="4077218"/>
            <a:ext cx="10058399" cy="170266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CAD741-86F3-45DF-AB2D-59E503E9E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20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D6C2C-0441-4C75-A2CB-0F7C8D04B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4B47B-10B7-49CE-9667-28FB748D0F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64155" y="378916"/>
            <a:ext cx="10058400" cy="1449387"/>
          </a:xfrm>
        </p:spPr>
        <p:txBody>
          <a:bodyPr/>
          <a:lstStyle/>
          <a:p>
            <a:r>
              <a:rPr lang="en-US" dirty="0"/>
              <a:t>Find Parent Example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E8DFC-5355-417B-8487-637FEE2351CA}"/>
              </a:ext>
            </a:extLst>
          </p:cNvPr>
          <p:cNvSpPr txBox="1"/>
          <p:nvPr/>
        </p:nvSpPr>
        <p:spPr>
          <a:xfrm>
            <a:off x="1206190" y="2108915"/>
            <a:ext cx="20574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b="1" dirty="0" err="1">
                <a:solidFill>
                  <a:srgbClr val="C00000"/>
                </a:solidFill>
              </a:rPr>
              <a:t>FindParent</a:t>
            </a:r>
            <a:r>
              <a:rPr lang="en-US" sz="2000" b="1" dirty="0">
                <a:solidFill>
                  <a:srgbClr val="C00000"/>
                </a:solidFill>
              </a:rPr>
              <a:t>(46)</a:t>
            </a:r>
            <a:endParaRPr lang="ar-EG" b="1" dirty="0">
              <a:solidFill>
                <a:srgbClr val="C0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860CC00-FE74-4C61-B244-62868B568C2B}"/>
              </a:ext>
            </a:extLst>
          </p:cNvPr>
          <p:cNvSpPr/>
          <p:nvPr/>
        </p:nvSpPr>
        <p:spPr bwMode="auto">
          <a:xfrm>
            <a:off x="8192429" y="1525859"/>
            <a:ext cx="609600" cy="609600"/>
          </a:xfrm>
          <a:prstGeom prst="ellipse">
            <a:avLst/>
          </a:prstGeom>
          <a:solidFill>
            <a:srgbClr val="6EA0B0">
              <a:lumMod val="60000"/>
              <a:lumOff val="40000"/>
            </a:srgb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11D0ABF-3190-43FF-B404-96EDA63472AB}"/>
              </a:ext>
            </a:extLst>
          </p:cNvPr>
          <p:cNvSpPr/>
          <p:nvPr/>
        </p:nvSpPr>
        <p:spPr bwMode="auto">
          <a:xfrm>
            <a:off x="6363629" y="2516459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F512C29-6505-427A-9C5B-FADAFFE1042A}"/>
              </a:ext>
            </a:extLst>
          </p:cNvPr>
          <p:cNvSpPr/>
          <p:nvPr/>
        </p:nvSpPr>
        <p:spPr bwMode="auto">
          <a:xfrm>
            <a:off x="10859429" y="2516459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8D5C361-831A-47B6-B47E-ED56017B0534}"/>
              </a:ext>
            </a:extLst>
          </p:cNvPr>
          <p:cNvSpPr/>
          <p:nvPr/>
        </p:nvSpPr>
        <p:spPr bwMode="auto">
          <a:xfrm>
            <a:off x="5373029" y="3583259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5C64D4-D6C1-4D27-B483-5DDFDF71EAEB}"/>
              </a:ext>
            </a:extLst>
          </p:cNvPr>
          <p:cNvSpPr/>
          <p:nvPr/>
        </p:nvSpPr>
        <p:spPr bwMode="auto">
          <a:xfrm>
            <a:off x="7354229" y="3583259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322661C-8A49-433B-BBE2-E1044CCCC1B7}"/>
              </a:ext>
            </a:extLst>
          </p:cNvPr>
          <p:cNvSpPr/>
          <p:nvPr/>
        </p:nvSpPr>
        <p:spPr bwMode="auto">
          <a:xfrm>
            <a:off x="10249829" y="3583259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52DE927-4B21-4FF0-A280-BF4F1D9EFB2F}"/>
              </a:ext>
            </a:extLst>
          </p:cNvPr>
          <p:cNvSpPr/>
          <p:nvPr/>
        </p:nvSpPr>
        <p:spPr bwMode="auto">
          <a:xfrm>
            <a:off x="11011829" y="4573859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11102BC-C8AD-487B-8CF1-45FD939A8B4F}"/>
              </a:ext>
            </a:extLst>
          </p:cNvPr>
          <p:cNvSpPr/>
          <p:nvPr/>
        </p:nvSpPr>
        <p:spPr bwMode="auto">
          <a:xfrm>
            <a:off x="9487829" y="4573859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FFB8076-ED3B-4889-993F-3F56ABD4C47F}"/>
              </a:ext>
            </a:extLst>
          </p:cNvPr>
          <p:cNvSpPr/>
          <p:nvPr/>
        </p:nvSpPr>
        <p:spPr bwMode="auto">
          <a:xfrm>
            <a:off x="10097429" y="5564459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6B12980-01AB-411E-B7DB-31B9969E0E8A}"/>
              </a:ext>
            </a:extLst>
          </p:cNvPr>
          <p:cNvSpPr/>
          <p:nvPr/>
        </p:nvSpPr>
        <p:spPr bwMode="auto">
          <a:xfrm>
            <a:off x="7963829" y="4573859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7E52F65-8BFB-48B2-9753-AED0F6308023}"/>
              </a:ext>
            </a:extLst>
          </p:cNvPr>
          <p:cNvSpPr/>
          <p:nvPr/>
        </p:nvSpPr>
        <p:spPr bwMode="auto">
          <a:xfrm>
            <a:off x="6897029" y="4573859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867938C-C306-4314-8B1A-6F995AAA0CD2}"/>
              </a:ext>
            </a:extLst>
          </p:cNvPr>
          <p:cNvSpPr/>
          <p:nvPr/>
        </p:nvSpPr>
        <p:spPr bwMode="auto">
          <a:xfrm>
            <a:off x="5906429" y="4573859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5E32839-24B8-4418-8626-45C4780CBC1D}"/>
              </a:ext>
            </a:extLst>
          </p:cNvPr>
          <p:cNvCxnSpPr>
            <a:stCxn id="6" idx="3"/>
            <a:endCxn id="7" idx="7"/>
          </p:cNvCxnSpPr>
          <p:nvPr/>
        </p:nvCxnSpPr>
        <p:spPr bwMode="auto">
          <a:xfrm rot="5400000">
            <a:off x="7303055" y="1627085"/>
            <a:ext cx="559548" cy="1397748"/>
          </a:xfrm>
          <a:prstGeom prst="straightConnector1">
            <a:avLst/>
          </a:prstGeom>
          <a:solidFill>
            <a:srgbClr val="6EA0B0"/>
          </a:solidFill>
          <a:ln w="3810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FBD9CED-02D3-4F86-8556-E4F4044065E1}"/>
              </a:ext>
            </a:extLst>
          </p:cNvPr>
          <p:cNvCxnSpPr>
            <a:stCxn id="6" idx="5"/>
            <a:endCxn id="8" idx="1"/>
          </p:cNvCxnSpPr>
          <p:nvPr/>
        </p:nvCxnSpPr>
        <p:spPr bwMode="auto">
          <a:xfrm rot="16200000" flipH="1">
            <a:off x="9550955" y="1207985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B964821-4213-4B5C-BD0D-D2D9A5FBD336}"/>
              </a:ext>
            </a:extLst>
          </p:cNvPr>
          <p:cNvCxnSpPr>
            <a:stCxn id="7" idx="3"/>
            <a:endCxn id="9" idx="0"/>
          </p:cNvCxnSpPr>
          <p:nvPr/>
        </p:nvCxnSpPr>
        <p:spPr bwMode="auto">
          <a:xfrm rot="5400000">
            <a:off x="5792129" y="2922485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AECC42-BEB3-41EE-B5DB-BAAD8B7C5829}"/>
              </a:ext>
            </a:extLst>
          </p:cNvPr>
          <p:cNvCxnSpPr>
            <a:stCxn id="7" idx="5"/>
            <a:endCxn id="10" idx="1"/>
          </p:cNvCxnSpPr>
          <p:nvPr/>
        </p:nvCxnSpPr>
        <p:spPr bwMode="auto">
          <a:xfrm rot="16200000" flipH="1">
            <a:off x="6845855" y="3074885"/>
            <a:ext cx="635748" cy="559548"/>
          </a:xfrm>
          <a:prstGeom prst="straightConnector1">
            <a:avLst/>
          </a:prstGeom>
          <a:solidFill>
            <a:srgbClr val="6EA0B0"/>
          </a:solidFill>
          <a:ln w="1905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A0329D1-6C5B-4582-9263-3D4583BDAAC6}"/>
              </a:ext>
            </a:extLst>
          </p:cNvPr>
          <p:cNvCxnSpPr>
            <a:stCxn id="8" idx="3"/>
            <a:endCxn id="11" idx="0"/>
          </p:cNvCxnSpPr>
          <p:nvPr/>
        </p:nvCxnSpPr>
        <p:spPr bwMode="auto">
          <a:xfrm rot="5400000">
            <a:off x="10478429" y="3112985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E67934-9114-407C-B451-371027D25469}"/>
              </a:ext>
            </a:extLst>
          </p:cNvPr>
          <p:cNvCxnSpPr>
            <a:stCxn id="10" idx="5"/>
            <a:endCxn id="15" idx="0"/>
          </p:cNvCxnSpPr>
          <p:nvPr/>
        </p:nvCxnSpPr>
        <p:spPr bwMode="auto">
          <a:xfrm rot="16200000" flipH="1">
            <a:off x="7836455" y="4141685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774AFCC-4918-4B95-A58A-183DF7D1A282}"/>
              </a:ext>
            </a:extLst>
          </p:cNvPr>
          <p:cNvCxnSpPr>
            <a:stCxn id="10" idx="3"/>
            <a:endCxn id="16" idx="0"/>
          </p:cNvCxnSpPr>
          <p:nvPr/>
        </p:nvCxnSpPr>
        <p:spPr bwMode="auto">
          <a:xfrm rot="5400000">
            <a:off x="7087529" y="4217885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4B1A472-2966-4A20-A8EE-0DBFF07D40EF}"/>
              </a:ext>
            </a:extLst>
          </p:cNvPr>
          <p:cNvCxnSpPr>
            <a:stCxn id="9" idx="5"/>
            <a:endCxn id="17" idx="0"/>
          </p:cNvCxnSpPr>
          <p:nvPr/>
        </p:nvCxnSpPr>
        <p:spPr bwMode="auto">
          <a:xfrm rot="16200000" flipH="1">
            <a:off x="5817155" y="4179785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8A53F30-7863-467F-89DC-D58DDE3E78C6}"/>
              </a:ext>
            </a:extLst>
          </p:cNvPr>
          <p:cNvCxnSpPr>
            <a:stCxn id="11" idx="3"/>
            <a:endCxn id="13" idx="0"/>
          </p:cNvCxnSpPr>
          <p:nvPr/>
        </p:nvCxnSpPr>
        <p:spPr bwMode="auto">
          <a:xfrm rot="5400000">
            <a:off x="9830729" y="4065485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101D45A-D9ED-4F71-A995-5E47CAF28504}"/>
              </a:ext>
            </a:extLst>
          </p:cNvPr>
          <p:cNvCxnSpPr>
            <a:stCxn id="11" idx="5"/>
            <a:endCxn id="12" idx="0"/>
          </p:cNvCxnSpPr>
          <p:nvPr/>
        </p:nvCxnSpPr>
        <p:spPr bwMode="auto">
          <a:xfrm rot="16200000" flipH="1">
            <a:off x="10808255" y="4065485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8A1B8F3-ACA1-4CD3-802A-4B9CF595A410}"/>
              </a:ext>
            </a:extLst>
          </p:cNvPr>
          <p:cNvCxnSpPr>
            <a:stCxn id="13" idx="5"/>
            <a:endCxn id="14" idx="0"/>
          </p:cNvCxnSpPr>
          <p:nvPr/>
        </p:nvCxnSpPr>
        <p:spPr bwMode="auto">
          <a:xfrm rot="16200000" flipH="1">
            <a:off x="9970055" y="5132285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794DAE0-50CB-4B90-B54E-54C1ED27E022}"/>
              </a:ext>
            </a:extLst>
          </p:cNvPr>
          <p:cNvSpPr txBox="1"/>
          <p:nvPr/>
        </p:nvSpPr>
        <p:spPr>
          <a:xfrm>
            <a:off x="7506629" y="1659149"/>
            <a:ext cx="7620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75000"/>
                  </a:srgbClr>
                </a:solidFill>
                <a:effectLst/>
                <a:uLnTx/>
                <a:uFillTx/>
              </a:rPr>
              <a:t>&gt;46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75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30" name="Left Arrow 195">
            <a:extLst>
              <a:ext uri="{FF2B5EF4-FFF2-40B4-BE49-F238E27FC236}">
                <a16:creationId xmlns:a16="http://schemas.microsoft.com/office/drawing/2014/main" id="{681CA242-65BE-47D3-A2EF-AB91A02CA25D}"/>
              </a:ext>
            </a:extLst>
          </p:cNvPr>
          <p:cNvSpPr/>
          <p:nvPr/>
        </p:nvSpPr>
        <p:spPr bwMode="auto">
          <a:xfrm>
            <a:off x="8878229" y="1602059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7261576-E31A-48BD-8CA9-F03718DA6EDB}"/>
              </a:ext>
            </a:extLst>
          </p:cNvPr>
          <p:cNvSpPr txBox="1"/>
          <p:nvPr/>
        </p:nvSpPr>
        <p:spPr>
          <a:xfrm>
            <a:off x="9487829" y="1449659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Left Arrow 99">
            <a:extLst>
              <a:ext uri="{FF2B5EF4-FFF2-40B4-BE49-F238E27FC236}">
                <a16:creationId xmlns:a16="http://schemas.microsoft.com/office/drawing/2014/main" id="{DFD39ED9-3E7C-4F75-BDE2-208C702C0A19}"/>
              </a:ext>
            </a:extLst>
          </p:cNvPr>
          <p:cNvSpPr/>
          <p:nvPr/>
        </p:nvSpPr>
        <p:spPr bwMode="auto">
          <a:xfrm>
            <a:off x="10326029" y="922721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E70ED18-754A-4705-BAA9-FA6716DF33A4}"/>
              </a:ext>
            </a:extLst>
          </p:cNvPr>
          <p:cNvSpPr txBox="1"/>
          <p:nvPr/>
        </p:nvSpPr>
        <p:spPr>
          <a:xfrm>
            <a:off x="10935629" y="770321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ED9A7CF-DD06-40EF-A4FE-F3FA742A71C3}"/>
              </a:ext>
            </a:extLst>
          </p:cNvPr>
          <p:cNvSpPr/>
          <p:nvPr/>
        </p:nvSpPr>
        <p:spPr bwMode="auto">
          <a:xfrm>
            <a:off x="9221129" y="745738"/>
            <a:ext cx="1371600" cy="609600"/>
          </a:xfrm>
          <a:prstGeom prst="ellipse">
            <a:avLst/>
          </a:prstGeom>
          <a:noFill/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>
                <a:solidFill>
                  <a:sysClr val="windowText" lastClr="000000"/>
                </a:solidFill>
                <a:latin typeface="Times New Roman" pitchFamily="18" charset="0"/>
              </a:rPr>
              <a:t>NULL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6589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D6C2C-0441-4C75-A2CB-0F7C8D04B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4B47B-10B7-49CE-9667-28FB748D0F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64155" y="378916"/>
            <a:ext cx="10058400" cy="1449387"/>
          </a:xfrm>
        </p:spPr>
        <p:txBody>
          <a:bodyPr/>
          <a:lstStyle/>
          <a:p>
            <a:r>
              <a:rPr lang="en-US" dirty="0"/>
              <a:t>Find Parent Example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E8DFC-5355-417B-8487-637FEE2351CA}"/>
              </a:ext>
            </a:extLst>
          </p:cNvPr>
          <p:cNvSpPr txBox="1"/>
          <p:nvPr/>
        </p:nvSpPr>
        <p:spPr>
          <a:xfrm>
            <a:off x="1206190" y="2108915"/>
            <a:ext cx="20574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b="1" dirty="0" err="1">
                <a:solidFill>
                  <a:srgbClr val="C00000"/>
                </a:solidFill>
              </a:rPr>
              <a:t>FindParent</a:t>
            </a:r>
            <a:r>
              <a:rPr lang="en-US" sz="2000" b="1" dirty="0">
                <a:solidFill>
                  <a:srgbClr val="C00000"/>
                </a:solidFill>
              </a:rPr>
              <a:t>(46)</a:t>
            </a:r>
            <a:endParaRPr lang="ar-EG" b="1" dirty="0">
              <a:solidFill>
                <a:srgbClr val="C00000"/>
              </a:solidFill>
            </a:endParaRP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B0FE298A-06C2-49B0-BD9E-1F011F21B8E8}"/>
              </a:ext>
            </a:extLst>
          </p:cNvPr>
          <p:cNvSpPr/>
          <p:nvPr/>
        </p:nvSpPr>
        <p:spPr bwMode="auto">
          <a:xfrm>
            <a:off x="8344592" y="1503556"/>
            <a:ext cx="609600" cy="609600"/>
          </a:xfrm>
          <a:prstGeom prst="ellipse">
            <a:avLst/>
          </a:prstGeom>
          <a:solidFill>
            <a:srgbClr val="6EA0B0">
              <a:lumMod val="60000"/>
              <a:lumOff val="40000"/>
            </a:srgb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45A881F7-B909-40B7-A14C-4CCE261D4A97}"/>
              </a:ext>
            </a:extLst>
          </p:cNvPr>
          <p:cNvSpPr/>
          <p:nvPr/>
        </p:nvSpPr>
        <p:spPr bwMode="auto">
          <a:xfrm>
            <a:off x="6515792" y="2494156"/>
            <a:ext cx="609600" cy="609600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9D3DADBE-AFD1-4F88-A93B-D6317C4E25B9}"/>
              </a:ext>
            </a:extLst>
          </p:cNvPr>
          <p:cNvSpPr/>
          <p:nvPr/>
        </p:nvSpPr>
        <p:spPr bwMode="auto">
          <a:xfrm>
            <a:off x="11011592" y="24941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9B40D137-487D-45BB-8468-0C0FAA892275}"/>
              </a:ext>
            </a:extLst>
          </p:cNvPr>
          <p:cNvSpPr/>
          <p:nvPr/>
        </p:nvSpPr>
        <p:spPr bwMode="auto">
          <a:xfrm>
            <a:off x="5525192" y="35609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D379BBA5-799B-4836-BAE2-C2E97268B4C5}"/>
              </a:ext>
            </a:extLst>
          </p:cNvPr>
          <p:cNvSpPr/>
          <p:nvPr/>
        </p:nvSpPr>
        <p:spPr bwMode="auto">
          <a:xfrm>
            <a:off x="7506392" y="35609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194EC4F6-65E6-4BD5-BBED-FA51325B1FB5}"/>
              </a:ext>
            </a:extLst>
          </p:cNvPr>
          <p:cNvSpPr/>
          <p:nvPr/>
        </p:nvSpPr>
        <p:spPr bwMode="auto">
          <a:xfrm>
            <a:off x="10401992" y="35609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C4EEE560-4508-4DA0-9E90-F77946DC437A}"/>
              </a:ext>
            </a:extLst>
          </p:cNvPr>
          <p:cNvSpPr/>
          <p:nvPr/>
        </p:nvSpPr>
        <p:spPr bwMode="auto">
          <a:xfrm>
            <a:off x="11163992" y="45515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DC8E2B1C-999A-475B-ABED-A8E6AE1D339D}"/>
              </a:ext>
            </a:extLst>
          </p:cNvPr>
          <p:cNvSpPr/>
          <p:nvPr/>
        </p:nvSpPr>
        <p:spPr bwMode="auto">
          <a:xfrm>
            <a:off x="9639992" y="45515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70CBB7C8-0085-4866-AB99-1F1F8068E3E3}"/>
              </a:ext>
            </a:extLst>
          </p:cNvPr>
          <p:cNvSpPr/>
          <p:nvPr/>
        </p:nvSpPr>
        <p:spPr bwMode="auto">
          <a:xfrm>
            <a:off x="10249592" y="55421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F1F0BB47-CF4E-4A5B-91F2-C6DDE3D4D9C1}"/>
              </a:ext>
            </a:extLst>
          </p:cNvPr>
          <p:cNvSpPr/>
          <p:nvPr/>
        </p:nvSpPr>
        <p:spPr bwMode="auto">
          <a:xfrm>
            <a:off x="8115992" y="45515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F9AEB228-2E28-4E98-BF35-B766C9630E91}"/>
              </a:ext>
            </a:extLst>
          </p:cNvPr>
          <p:cNvSpPr/>
          <p:nvPr/>
        </p:nvSpPr>
        <p:spPr bwMode="auto">
          <a:xfrm>
            <a:off x="7049192" y="45515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47BCFB21-901D-47DF-B1DB-85085516E75F}"/>
              </a:ext>
            </a:extLst>
          </p:cNvPr>
          <p:cNvSpPr/>
          <p:nvPr/>
        </p:nvSpPr>
        <p:spPr bwMode="auto">
          <a:xfrm>
            <a:off x="6058592" y="45515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765B5BED-5382-42C1-8EF1-E0E4796D1BD2}"/>
              </a:ext>
            </a:extLst>
          </p:cNvPr>
          <p:cNvCxnSpPr>
            <a:cxnSpLocks/>
            <a:stCxn id="116" idx="3"/>
            <a:endCxn id="117" idx="7"/>
          </p:cNvCxnSpPr>
          <p:nvPr/>
        </p:nvCxnSpPr>
        <p:spPr bwMode="auto">
          <a:xfrm rot="5400000">
            <a:off x="7455218" y="1604782"/>
            <a:ext cx="559548" cy="1397748"/>
          </a:xfrm>
          <a:prstGeom prst="straightConnector1">
            <a:avLst/>
          </a:prstGeom>
          <a:solidFill>
            <a:srgbClr val="6EA0B0"/>
          </a:solidFill>
          <a:ln w="3810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1371BEC6-1831-4F4B-80D4-8B80CB5AD800}"/>
              </a:ext>
            </a:extLst>
          </p:cNvPr>
          <p:cNvCxnSpPr>
            <a:cxnSpLocks/>
            <a:stCxn id="116" idx="5"/>
            <a:endCxn id="118" idx="1"/>
          </p:cNvCxnSpPr>
          <p:nvPr/>
        </p:nvCxnSpPr>
        <p:spPr bwMode="auto">
          <a:xfrm rot="16200000" flipH="1">
            <a:off x="9703118" y="1185682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F98E3DEC-E0F9-4C2E-A616-7A1D03B20E2A}"/>
              </a:ext>
            </a:extLst>
          </p:cNvPr>
          <p:cNvCxnSpPr>
            <a:cxnSpLocks/>
            <a:stCxn id="117" idx="3"/>
            <a:endCxn id="119" idx="0"/>
          </p:cNvCxnSpPr>
          <p:nvPr/>
        </p:nvCxnSpPr>
        <p:spPr bwMode="auto">
          <a:xfrm rot="5400000">
            <a:off x="5944292" y="2900182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87D20566-FD60-430B-877E-61A6DFAB94D7}"/>
              </a:ext>
            </a:extLst>
          </p:cNvPr>
          <p:cNvCxnSpPr>
            <a:cxnSpLocks/>
            <a:stCxn id="117" idx="5"/>
            <a:endCxn id="120" idx="1"/>
          </p:cNvCxnSpPr>
          <p:nvPr/>
        </p:nvCxnSpPr>
        <p:spPr bwMode="auto">
          <a:xfrm rot="16200000" flipH="1">
            <a:off x="6998018" y="3052582"/>
            <a:ext cx="635748" cy="559548"/>
          </a:xfrm>
          <a:prstGeom prst="straightConnector1">
            <a:avLst/>
          </a:prstGeom>
          <a:solidFill>
            <a:srgbClr val="6EA0B0"/>
          </a:solidFill>
          <a:ln w="1905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B3C5EAAC-B20B-4BE3-8823-396CDA5994A8}"/>
              </a:ext>
            </a:extLst>
          </p:cNvPr>
          <p:cNvCxnSpPr>
            <a:cxnSpLocks/>
            <a:stCxn id="118" idx="3"/>
            <a:endCxn id="121" idx="0"/>
          </p:cNvCxnSpPr>
          <p:nvPr/>
        </p:nvCxnSpPr>
        <p:spPr bwMode="auto">
          <a:xfrm rot="5400000">
            <a:off x="10630592" y="3090682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092546E1-C2B5-46A8-B54B-038375162FF8}"/>
              </a:ext>
            </a:extLst>
          </p:cNvPr>
          <p:cNvCxnSpPr>
            <a:cxnSpLocks/>
            <a:stCxn id="120" idx="5"/>
            <a:endCxn id="125" idx="0"/>
          </p:cNvCxnSpPr>
          <p:nvPr/>
        </p:nvCxnSpPr>
        <p:spPr bwMode="auto">
          <a:xfrm rot="16200000" flipH="1">
            <a:off x="7988618" y="4119382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8C2C52E9-1AA5-4FF4-8ECE-E88F64A61615}"/>
              </a:ext>
            </a:extLst>
          </p:cNvPr>
          <p:cNvCxnSpPr>
            <a:cxnSpLocks/>
            <a:stCxn id="120" idx="3"/>
            <a:endCxn id="126" idx="0"/>
          </p:cNvCxnSpPr>
          <p:nvPr/>
        </p:nvCxnSpPr>
        <p:spPr bwMode="auto">
          <a:xfrm rot="5400000">
            <a:off x="7239692" y="4195582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07884963-E4E9-4083-A1E0-1574CA89FEDA}"/>
              </a:ext>
            </a:extLst>
          </p:cNvPr>
          <p:cNvCxnSpPr>
            <a:cxnSpLocks/>
            <a:stCxn id="119" idx="5"/>
            <a:endCxn id="127" idx="0"/>
          </p:cNvCxnSpPr>
          <p:nvPr/>
        </p:nvCxnSpPr>
        <p:spPr bwMode="auto">
          <a:xfrm rot="16200000" flipH="1">
            <a:off x="5969318" y="4157482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08C68281-49BE-4F1D-9202-AEC27FC21700}"/>
              </a:ext>
            </a:extLst>
          </p:cNvPr>
          <p:cNvCxnSpPr>
            <a:cxnSpLocks/>
            <a:stCxn id="121" idx="3"/>
            <a:endCxn id="123" idx="0"/>
          </p:cNvCxnSpPr>
          <p:nvPr/>
        </p:nvCxnSpPr>
        <p:spPr bwMode="auto">
          <a:xfrm rot="5400000">
            <a:off x="9982892" y="4043182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20F74F96-4AA9-477C-8990-9B6E029D8B23}"/>
              </a:ext>
            </a:extLst>
          </p:cNvPr>
          <p:cNvCxnSpPr>
            <a:cxnSpLocks/>
            <a:stCxn id="121" idx="5"/>
            <a:endCxn id="122" idx="0"/>
          </p:cNvCxnSpPr>
          <p:nvPr/>
        </p:nvCxnSpPr>
        <p:spPr bwMode="auto">
          <a:xfrm rot="16200000" flipH="1">
            <a:off x="10960418" y="4043182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B879DF14-2FA4-439C-84F3-D868021A2284}"/>
              </a:ext>
            </a:extLst>
          </p:cNvPr>
          <p:cNvCxnSpPr>
            <a:cxnSpLocks/>
            <a:stCxn id="123" idx="5"/>
            <a:endCxn id="124" idx="0"/>
          </p:cNvCxnSpPr>
          <p:nvPr/>
        </p:nvCxnSpPr>
        <p:spPr bwMode="auto">
          <a:xfrm rot="16200000" flipH="1">
            <a:off x="10122218" y="5109982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139" name="Left Arrow 97">
            <a:extLst>
              <a:ext uri="{FF2B5EF4-FFF2-40B4-BE49-F238E27FC236}">
                <a16:creationId xmlns:a16="http://schemas.microsoft.com/office/drawing/2014/main" id="{56BAAB0B-9E7F-45FA-A00B-0E00315BC74E}"/>
              </a:ext>
            </a:extLst>
          </p:cNvPr>
          <p:cNvSpPr/>
          <p:nvPr/>
        </p:nvSpPr>
        <p:spPr bwMode="auto">
          <a:xfrm>
            <a:off x="7201592" y="2656736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BF7A536-5606-470D-BA15-B46DB68DA873}"/>
              </a:ext>
            </a:extLst>
          </p:cNvPr>
          <p:cNvSpPr txBox="1"/>
          <p:nvPr/>
        </p:nvSpPr>
        <p:spPr>
          <a:xfrm>
            <a:off x="7811192" y="2504336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1" name="Left Arrow 99">
            <a:extLst>
              <a:ext uri="{FF2B5EF4-FFF2-40B4-BE49-F238E27FC236}">
                <a16:creationId xmlns:a16="http://schemas.microsoft.com/office/drawing/2014/main" id="{DE38C816-3B9E-4C08-93A5-E2CF105EEB55}"/>
              </a:ext>
            </a:extLst>
          </p:cNvPr>
          <p:cNvSpPr/>
          <p:nvPr/>
        </p:nvSpPr>
        <p:spPr bwMode="auto">
          <a:xfrm>
            <a:off x="9030392" y="1655956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787183E1-1B62-48F0-A66B-200DD2184764}"/>
              </a:ext>
            </a:extLst>
          </p:cNvPr>
          <p:cNvSpPr txBox="1"/>
          <p:nvPr/>
        </p:nvSpPr>
        <p:spPr>
          <a:xfrm>
            <a:off x="9639992" y="1503556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F49EBE4F-AA24-443B-BB5D-DBF7C184B998}"/>
              </a:ext>
            </a:extLst>
          </p:cNvPr>
          <p:cNvSpPr txBox="1"/>
          <p:nvPr/>
        </p:nvSpPr>
        <p:spPr>
          <a:xfrm>
            <a:off x="7658792" y="1636846"/>
            <a:ext cx="7620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75000"/>
                  </a:srgbClr>
                </a:solidFill>
                <a:effectLst/>
                <a:uLnTx/>
                <a:uFillTx/>
              </a:rPr>
              <a:t>&gt;46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75000"/>
                </a:srgb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46076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D6C2C-0441-4C75-A2CB-0F7C8D04B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4B47B-10B7-49CE-9667-28FB748D0F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64155" y="378916"/>
            <a:ext cx="10058400" cy="1449387"/>
          </a:xfrm>
        </p:spPr>
        <p:txBody>
          <a:bodyPr/>
          <a:lstStyle/>
          <a:p>
            <a:r>
              <a:rPr lang="en-US" dirty="0"/>
              <a:t>Find Parent Example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E8DFC-5355-417B-8487-637FEE2351CA}"/>
              </a:ext>
            </a:extLst>
          </p:cNvPr>
          <p:cNvSpPr txBox="1"/>
          <p:nvPr/>
        </p:nvSpPr>
        <p:spPr>
          <a:xfrm>
            <a:off x="1206190" y="2108915"/>
            <a:ext cx="20574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b="1" dirty="0" err="1">
                <a:solidFill>
                  <a:srgbClr val="C00000"/>
                </a:solidFill>
              </a:rPr>
              <a:t>FindParent</a:t>
            </a:r>
            <a:r>
              <a:rPr lang="en-US" sz="2000" b="1" dirty="0">
                <a:solidFill>
                  <a:srgbClr val="C00000"/>
                </a:solidFill>
              </a:rPr>
              <a:t>(46)</a:t>
            </a:r>
            <a:endParaRPr lang="ar-EG" b="1" dirty="0">
              <a:solidFill>
                <a:srgbClr val="C0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F6FC558-0526-4E09-BDFF-20555F02EE27}"/>
              </a:ext>
            </a:extLst>
          </p:cNvPr>
          <p:cNvSpPr/>
          <p:nvPr/>
        </p:nvSpPr>
        <p:spPr bwMode="auto">
          <a:xfrm>
            <a:off x="8036312" y="15035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83BE78C-19D1-41DF-8681-C8FAD6CBFEFB}"/>
              </a:ext>
            </a:extLst>
          </p:cNvPr>
          <p:cNvSpPr/>
          <p:nvPr/>
        </p:nvSpPr>
        <p:spPr bwMode="auto">
          <a:xfrm>
            <a:off x="6207512" y="2494156"/>
            <a:ext cx="609600" cy="609600"/>
          </a:xfrm>
          <a:prstGeom prst="ellipse">
            <a:avLst/>
          </a:prstGeom>
          <a:solidFill>
            <a:srgbClr val="6EA0B0">
              <a:lumMod val="60000"/>
              <a:lumOff val="40000"/>
            </a:srgbClr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41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BB36BB0-DC02-4BDA-A0BB-D8411121C833}"/>
              </a:ext>
            </a:extLst>
          </p:cNvPr>
          <p:cNvSpPr/>
          <p:nvPr/>
        </p:nvSpPr>
        <p:spPr bwMode="auto">
          <a:xfrm>
            <a:off x="10703312" y="24941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EC04F8C-B9D6-420E-AD87-51BCC3607054}"/>
              </a:ext>
            </a:extLst>
          </p:cNvPr>
          <p:cNvSpPr/>
          <p:nvPr/>
        </p:nvSpPr>
        <p:spPr bwMode="auto">
          <a:xfrm>
            <a:off x="5216912" y="35609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9B60DE5-B8CA-4CD6-A689-ECAD4983C74E}"/>
              </a:ext>
            </a:extLst>
          </p:cNvPr>
          <p:cNvSpPr/>
          <p:nvPr/>
        </p:nvSpPr>
        <p:spPr bwMode="auto">
          <a:xfrm>
            <a:off x="7198112" y="35609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C813CBB-48B1-4FFF-983D-0AAD924DD672}"/>
              </a:ext>
            </a:extLst>
          </p:cNvPr>
          <p:cNvSpPr/>
          <p:nvPr/>
        </p:nvSpPr>
        <p:spPr bwMode="auto">
          <a:xfrm>
            <a:off x="10093712" y="35609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B233C3-C40F-4C8B-9A5D-9661AF8AAEAC}"/>
              </a:ext>
            </a:extLst>
          </p:cNvPr>
          <p:cNvSpPr/>
          <p:nvPr/>
        </p:nvSpPr>
        <p:spPr bwMode="auto">
          <a:xfrm>
            <a:off x="10855712" y="45515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70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6FB1277-A45A-4E16-A2BB-21CDB4534650}"/>
              </a:ext>
            </a:extLst>
          </p:cNvPr>
          <p:cNvSpPr/>
          <p:nvPr/>
        </p:nvSpPr>
        <p:spPr bwMode="auto">
          <a:xfrm>
            <a:off x="9331712" y="45515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63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D7863B3-F558-42AA-BD45-13254E8FBA36}"/>
              </a:ext>
            </a:extLst>
          </p:cNvPr>
          <p:cNvSpPr/>
          <p:nvPr/>
        </p:nvSpPr>
        <p:spPr bwMode="auto">
          <a:xfrm>
            <a:off x="9941312" y="55421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64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E60DBA0-5F0C-45F1-B64E-173F9C67CA78}"/>
              </a:ext>
            </a:extLst>
          </p:cNvPr>
          <p:cNvSpPr/>
          <p:nvPr/>
        </p:nvSpPr>
        <p:spPr bwMode="auto">
          <a:xfrm>
            <a:off x="7807712" y="45515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55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7821AA0-D9B2-48AE-9306-9017D9C5C1FF}"/>
              </a:ext>
            </a:extLst>
          </p:cNvPr>
          <p:cNvSpPr/>
          <p:nvPr/>
        </p:nvSpPr>
        <p:spPr bwMode="auto">
          <a:xfrm>
            <a:off x="6740912" y="45515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6F81D7D-2DE3-4610-94F2-26404485D907}"/>
              </a:ext>
            </a:extLst>
          </p:cNvPr>
          <p:cNvSpPr/>
          <p:nvPr/>
        </p:nvSpPr>
        <p:spPr bwMode="auto">
          <a:xfrm>
            <a:off x="5750312" y="4551556"/>
            <a:ext cx="609600" cy="60960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25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59F5772-EA5D-451E-A755-75002DC37E77}"/>
              </a:ext>
            </a:extLst>
          </p:cNvPr>
          <p:cNvCxnSpPr>
            <a:stCxn id="6" idx="3"/>
            <a:endCxn id="7" idx="7"/>
          </p:cNvCxnSpPr>
          <p:nvPr/>
        </p:nvCxnSpPr>
        <p:spPr bwMode="auto">
          <a:xfrm rot="5400000">
            <a:off x="7146938" y="1604782"/>
            <a:ext cx="559548" cy="1397748"/>
          </a:xfrm>
          <a:prstGeom prst="straightConnector1">
            <a:avLst/>
          </a:prstGeom>
          <a:solidFill>
            <a:srgbClr val="6EA0B0"/>
          </a:solidFill>
          <a:ln w="1905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5EE2CC3-B4C0-486F-9EA8-2ABEA2D76E33}"/>
              </a:ext>
            </a:extLst>
          </p:cNvPr>
          <p:cNvCxnSpPr>
            <a:stCxn id="6" idx="5"/>
            <a:endCxn id="8" idx="1"/>
          </p:cNvCxnSpPr>
          <p:nvPr/>
        </p:nvCxnSpPr>
        <p:spPr bwMode="auto">
          <a:xfrm rot="16200000" flipH="1">
            <a:off x="9394838" y="1185682"/>
            <a:ext cx="559548" cy="2235948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1DFA318-4DE4-4ECC-85E9-ADD4F157C872}"/>
              </a:ext>
            </a:extLst>
          </p:cNvPr>
          <p:cNvCxnSpPr>
            <a:stCxn id="7" idx="3"/>
            <a:endCxn id="9" idx="0"/>
          </p:cNvCxnSpPr>
          <p:nvPr/>
        </p:nvCxnSpPr>
        <p:spPr bwMode="auto">
          <a:xfrm rot="5400000">
            <a:off x="5636012" y="2900182"/>
            <a:ext cx="546474" cy="775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142B564-9D0F-4D66-83F4-368D36E7F002}"/>
              </a:ext>
            </a:extLst>
          </p:cNvPr>
          <p:cNvCxnSpPr>
            <a:stCxn id="7" idx="5"/>
            <a:endCxn id="10" idx="1"/>
          </p:cNvCxnSpPr>
          <p:nvPr/>
        </p:nvCxnSpPr>
        <p:spPr bwMode="auto">
          <a:xfrm rot="16200000" flipH="1">
            <a:off x="6689738" y="3052582"/>
            <a:ext cx="635748" cy="559548"/>
          </a:xfrm>
          <a:prstGeom prst="straightConnector1">
            <a:avLst/>
          </a:prstGeom>
          <a:solidFill>
            <a:srgbClr val="6EA0B0"/>
          </a:solidFill>
          <a:ln w="38100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06A1CC1-0B37-4FF9-9F6B-94E975AC5BF0}"/>
              </a:ext>
            </a:extLst>
          </p:cNvPr>
          <p:cNvCxnSpPr>
            <a:stCxn id="8" idx="3"/>
            <a:endCxn id="11" idx="0"/>
          </p:cNvCxnSpPr>
          <p:nvPr/>
        </p:nvCxnSpPr>
        <p:spPr bwMode="auto">
          <a:xfrm rot="5400000">
            <a:off x="10322312" y="3090682"/>
            <a:ext cx="5464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F0EF8B4-9B20-4B1D-AD37-9F2CA2211F40}"/>
              </a:ext>
            </a:extLst>
          </p:cNvPr>
          <p:cNvCxnSpPr>
            <a:stCxn id="10" idx="5"/>
            <a:endCxn id="15" idx="0"/>
          </p:cNvCxnSpPr>
          <p:nvPr/>
        </p:nvCxnSpPr>
        <p:spPr bwMode="auto">
          <a:xfrm rot="16200000" flipH="1">
            <a:off x="7680338" y="4119382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D163F51-5AED-4304-B532-BA20A0CF754A}"/>
              </a:ext>
            </a:extLst>
          </p:cNvPr>
          <p:cNvCxnSpPr>
            <a:stCxn id="10" idx="3"/>
            <a:endCxn id="16" idx="0"/>
          </p:cNvCxnSpPr>
          <p:nvPr/>
        </p:nvCxnSpPr>
        <p:spPr bwMode="auto">
          <a:xfrm rot="5400000">
            <a:off x="6931412" y="4195582"/>
            <a:ext cx="470274" cy="2416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3E927C8-9F8D-43B6-A3DC-3F6CD264182D}"/>
              </a:ext>
            </a:extLst>
          </p:cNvPr>
          <p:cNvCxnSpPr>
            <a:stCxn id="9" idx="5"/>
            <a:endCxn id="17" idx="0"/>
          </p:cNvCxnSpPr>
          <p:nvPr/>
        </p:nvCxnSpPr>
        <p:spPr bwMode="auto">
          <a:xfrm rot="16200000" flipH="1">
            <a:off x="5661038" y="4157482"/>
            <a:ext cx="470274" cy="3178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F422354-A3A0-4140-969D-DFE9A587E27D}"/>
              </a:ext>
            </a:extLst>
          </p:cNvPr>
          <p:cNvCxnSpPr>
            <a:stCxn id="11" idx="3"/>
            <a:endCxn id="13" idx="0"/>
          </p:cNvCxnSpPr>
          <p:nvPr/>
        </p:nvCxnSpPr>
        <p:spPr bwMode="auto">
          <a:xfrm rot="5400000">
            <a:off x="9674612" y="4043182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720EFE8-BD7C-4E61-BC8F-94A470BAC470}"/>
              </a:ext>
            </a:extLst>
          </p:cNvPr>
          <p:cNvCxnSpPr>
            <a:stCxn id="11" idx="5"/>
            <a:endCxn id="12" idx="0"/>
          </p:cNvCxnSpPr>
          <p:nvPr/>
        </p:nvCxnSpPr>
        <p:spPr bwMode="auto">
          <a:xfrm rot="16200000" flipH="1">
            <a:off x="10652138" y="4043182"/>
            <a:ext cx="470274" cy="5464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8221280-4C48-4D5A-A4BD-8D47216747E8}"/>
              </a:ext>
            </a:extLst>
          </p:cNvPr>
          <p:cNvCxnSpPr>
            <a:stCxn id="13" idx="5"/>
            <a:endCxn id="14" idx="0"/>
          </p:cNvCxnSpPr>
          <p:nvPr/>
        </p:nvCxnSpPr>
        <p:spPr bwMode="auto">
          <a:xfrm rot="16200000" flipH="1">
            <a:off x="9813938" y="5109982"/>
            <a:ext cx="470274" cy="394074"/>
          </a:xfrm>
          <a:prstGeom prst="straightConnector1">
            <a:avLst/>
          </a:prstGeom>
          <a:solidFill>
            <a:srgbClr val="6EA0B0"/>
          </a:solidFill>
          <a:ln w="15875" cap="flat" cmpd="sng" algn="ctr">
            <a:solidFill>
              <a:srgbClr val="D4D2D0">
                <a:lumMod val="10000"/>
              </a:srgbClr>
            </a:solidFill>
            <a:prstDash val="solid"/>
            <a:round/>
            <a:headEnd type="none" w="med" len="med"/>
            <a:tailEnd type="triangle" w="lg" len="med"/>
          </a:ln>
          <a:effectLst/>
        </p:spPr>
      </p:cxnSp>
      <p:sp>
        <p:nvSpPr>
          <p:cNvPr id="29" name="Left Arrow 97">
            <a:extLst>
              <a:ext uri="{FF2B5EF4-FFF2-40B4-BE49-F238E27FC236}">
                <a16:creationId xmlns:a16="http://schemas.microsoft.com/office/drawing/2014/main" id="{D3D5A9BE-CF44-4280-9277-A285D2773B9F}"/>
              </a:ext>
            </a:extLst>
          </p:cNvPr>
          <p:cNvSpPr/>
          <p:nvPr/>
        </p:nvSpPr>
        <p:spPr bwMode="auto">
          <a:xfrm>
            <a:off x="6893312" y="2656736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BF6B974-9CFC-48C7-B673-9072456ACD69}"/>
              </a:ext>
            </a:extLst>
          </p:cNvPr>
          <p:cNvSpPr txBox="1"/>
          <p:nvPr/>
        </p:nvSpPr>
        <p:spPr>
          <a:xfrm>
            <a:off x="7502912" y="2504336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Left Arrow 99">
            <a:extLst>
              <a:ext uri="{FF2B5EF4-FFF2-40B4-BE49-F238E27FC236}">
                <a16:creationId xmlns:a16="http://schemas.microsoft.com/office/drawing/2014/main" id="{4207132B-5988-49B8-BDC7-13C2F51175BA}"/>
              </a:ext>
            </a:extLst>
          </p:cNvPr>
          <p:cNvSpPr/>
          <p:nvPr/>
        </p:nvSpPr>
        <p:spPr bwMode="auto">
          <a:xfrm>
            <a:off x="8722112" y="1655956"/>
            <a:ext cx="533400" cy="304800"/>
          </a:xfrm>
          <a:prstGeom prst="leftArrow">
            <a:avLst/>
          </a:prstGeom>
          <a:solidFill>
            <a:sysClr val="window" lastClr="FFFFFF"/>
          </a:solidFill>
          <a:ln w="25400" cap="flat" cmpd="sng" algn="ctr">
            <a:solidFill>
              <a:srgbClr val="7E848D"/>
            </a:solidFill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ar-EG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609BAD7-8084-48E5-983D-33181EC8C04F}"/>
              </a:ext>
            </a:extLst>
          </p:cNvPr>
          <p:cNvSpPr txBox="1"/>
          <p:nvPr/>
        </p:nvSpPr>
        <p:spPr>
          <a:xfrm>
            <a:off x="9331712" y="1503556"/>
            <a:ext cx="5334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</a:t>
            </a:r>
            <a:endParaRPr kumimoji="0" lang="ar-EG" sz="2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C20C7A8-BB25-4EDC-97D6-BF871EDFAB91}"/>
              </a:ext>
            </a:extLst>
          </p:cNvPr>
          <p:cNvSpPr txBox="1"/>
          <p:nvPr/>
        </p:nvSpPr>
        <p:spPr>
          <a:xfrm>
            <a:off x="5521712" y="2646556"/>
            <a:ext cx="76200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6EA0B0">
                    <a:lumMod val="75000"/>
                  </a:srgbClr>
                </a:solidFill>
                <a:effectLst/>
                <a:uLnTx/>
                <a:uFillTx/>
              </a:rPr>
              <a:t>&lt;46</a:t>
            </a:r>
            <a:endParaRPr kumimoji="0" lang="ar-EG" sz="1800" b="1" i="0" u="none" strike="noStrike" kern="0" cap="none" spc="0" normalizeH="0" baseline="0" noProof="0" dirty="0">
              <a:ln>
                <a:noFill/>
              </a:ln>
              <a:solidFill>
                <a:srgbClr val="6EA0B0">
                  <a:lumMod val="75000"/>
                </a:srgb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7695793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 monochrome</Template>
  <TotalTime>1673</TotalTime>
  <Words>1811</Words>
  <Application>Microsoft Office PowerPoint</Application>
  <PresentationFormat>Widescreen</PresentationFormat>
  <Paragraphs>638</Paragraphs>
  <Slides>56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3" baseType="lpstr">
      <vt:lpstr>Bookman Old Style</vt:lpstr>
      <vt:lpstr>Calibri</vt:lpstr>
      <vt:lpstr>Courier New</vt:lpstr>
      <vt:lpstr>Franklin Gothic Book</vt:lpstr>
      <vt:lpstr>Times New Roman</vt:lpstr>
      <vt:lpstr>Wingdings</vt:lpstr>
      <vt:lpstr>1_RetrospectVTI</vt:lpstr>
      <vt:lpstr>Data Structures  Binary Search Trees II</vt:lpstr>
      <vt:lpstr>Course Contents</vt:lpstr>
      <vt:lpstr>Binary Search Trees</vt:lpstr>
      <vt:lpstr>Binary Search Tree Recap</vt:lpstr>
      <vt:lpstr>BST Operations</vt:lpstr>
      <vt:lpstr>BST Operations</vt:lpstr>
      <vt:lpstr>Find Parent Example</vt:lpstr>
      <vt:lpstr>Find Parent Example</vt:lpstr>
      <vt:lpstr>Find Parent Example</vt:lpstr>
      <vt:lpstr>Find Parent Example</vt:lpstr>
      <vt:lpstr>Find Parent Example</vt:lpstr>
      <vt:lpstr>Find Parent Example</vt:lpstr>
      <vt:lpstr>Remove</vt:lpstr>
      <vt:lpstr>Remove</vt:lpstr>
      <vt:lpstr>Remove a leaf node.</vt:lpstr>
      <vt:lpstr>Remove a leaf node.</vt:lpstr>
      <vt:lpstr>Remove a node with one child.</vt:lpstr>
      <vt:lpstr>Remove a node with one child.</vt:lpstr>
      <vt:lpstr>Remove a node with one child.</vt:lpstr>
      <vt:lpstr>Remove a node with one child.</vt:lpstr>
      <vt:lpstr>Remove a node with one child.</vt:lpstr>
      <vt:lpstr>Remove a node with one child.</vt:lpstr>
      <vt:lpstr>Remove a node with two children.</vt:lpstr>
      <vt:lpstr>Remove a node with two children.</vt:lpstr>
      <vt:lpstr>Remove a node with two children.</vt:lpstr>
      <vt:lpstr>Remove a node with two children.</vt:lpstr>
      <vt:lpstr>Remove a node with two children.</vt:lpstr>
      <vt:lpstr>Remove a node with two children.</vt:lpstr>
      <vt:lpstr>Remove a node with two children.</vt:lpstr>
      <vt:lpstr>Remove a node with two children.</vt:lpstr>
      <vt:lpstr>Remove a node with two children.</vt:lpstr>
      <vt:lpstr>Remove a node with two children.</vt:lpstr>
      <vt:lpstr>Binary Search Trees Variations</vt:lpstr>
      <vt:lpstr>What is the Complexity of the following BSTs?</vt:lpstr>
      <vt:lpstr>Solution?</vt:lpstr>
      <vt:lpstr>1- Red-Black Trees</vt:lpstr>
      <vt:lpstr>1- Red-Black Trees</vt:lpstr>
      <vt:lpstr>2- AVL Trees</vt:lpstr>
      <vt:lpstr>2- AVL Trees</vt:lpstr>
      <vt:lpstr>PowerPoint Presentation</vt:lpstr>
      <vt:lpstr>2- AVL Trees - Rotation</vt:lpstr>
      <vt:lpstr>2- AVL Trees - Rotation</vt:lpstr>
      <vt:lpstr>Binary Search Trees in STL</vt:lpstr>
      <vt:lpstr>1- sets</vt:lpstr>
      <vt:lpstr>Iterators with sets</vt:lpstr>
      <vt:lpstr>2- maps</vt:lpstr>
      <vt:lpstr>Before maps, Pairs</vt:lpstr>
      <vt:lpstr>Pairs</vt:lpstr>
      <vt:lpstr>make_pair</vt:lpstr>
      <vt:lpstr>Using pairs with other Data Structures </vt:lpstr>
      <vt:lpstr>2- maps</vt:lpstr>
      <vt:lpstr>Iterators with maps</vt:lpstr>
      <vt:lpstr>map functions</vt:lpstr>
      <vt:lpstr>map functions</vt:lpstr>
      <vt:lpstr>Lecture 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Structures  Binary Search Trees I</dc:title>
  <dc:creator>Hanan Hindy</dc:creator>
  <cp:lastModifiedBy>Hanan Hindy</cp:lastModifiedBy>
  <cp:revision>49</cp:revision>
  <dcterms:created xsi:type="dcterms:W3CDTF">2022-03-30T20:28:33Z</dcterms:created>
  <dcterms:modified xsi:type="dcterms:W3CDTF">2022-04-10T12:09:51Z</dcterms:modified>
</cp:coreProperties>
</file>

<file path=docProps/thumbnail.jpeg>
</file>